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sldIdLst>
    <p:sldId id="290" r:id="rId2"/>
    <p:sldId id="295" r:id="rId3"/>
    <p:sldId id="258" r:id="rId4"/>
    <p:sldId id="259" r:id="rId5"/>
    <p:sldId id="353" r:id="rId6"/>
    <p:sldId id="296" r:id="rId7"/>
    <p:sldId id="297" r:id="rId8"/>
    <p:sldId id="265" r:id="rId9"/>
    <p:sldId id="298" r:id="rId10"/>
    <p:sldId id="267" r:id="rId11"/>
    <p:sldId id="351" r:id="rId12"/>
    <p:sldId id="352" r:id="rId13"/>
    <p:sldId id="357" r:id="rId14"/>
    <p:sldId id="358" r:id="rId15"/>
    <p:sldId id="356" r:id="rId16"/>
    <p:sldId id="355" r:id="rId17"/>
    <p:sldId id="292" r:id="rId18"/>
    <p:sldId id="271" r:id="rId19"/>
    <p:sldId id="270" r:id="rId20"/>
    <p:sldId id="273" r:id="rId21"/>
    <p:sldId id="272" r:id="rId22"/>
    <p:sldId id="274" r:id="rId23"/>
    <p:sldId id="354" r:id="rId24"/>
    <p:sldId id="275" r:id="rId25"/>
    <p:sldId id="299" r:id="rId26"/>
    <p:sldId id="277" r:id="rId27"/>
    <p:sldId id="278" r:id="rId28"/>
    <p:sldId id="319" r:id="rId29"/>
    <p:sldId id="288" r:id="rId30"/>
    <p:sldId id="306" r:id="rId31"/>
    <p:sldId id="320" r:id="rId32"/>
    <p:sldId id="307" r:id="rId33"/>
    <p:sldId id="317" r:id="rId34"/>
    <p:sldId id="289" r:id="rId35"/>
    <p:sldId id="311" r:id="rId36"/>
    <p:sldId id="312" r:id="rId37"/>
    <p:sldId id="315" r:id="rId38"/>
    <p:sldId id="313" r:id="rId39"/>
    <p:sldId id="338" r:id="rId40"/>
    <p:sldId id="340" r:id="rId41"/>
    <p:sldId id="342" r:id="rId42"/>
    <p:sldId id="341" r:id="rId43"/>
    <p:sldId id="339" r:id="rId44"/>
    <p:sldId id="348" r:id="rId45"/>
    <p:sldId id="347" r:id="rId46"/>
    <p:sldId id="346" r:id="rId47"/>
    <p:sldId id="345" r:id="rId48"/>
    <p:sldId id="344" r:id="rId49"/>
    <p:sldId id="343" r:id="rId50"/>
    <p:sldId id="350" r:id="rId51"/>
    <p:sldId id="349" r:id="rId52"/>
    <p:sldId id="300" r:id="rId53"/>
    <p:sldId id="301" r:id="rId54"/>
    <p:sldId id="282" r:id="rId55"/>
    <p:sldId id="308" r:id="rId56"/>
    <p:sldId id="321" r:id="rId57"/>
    <p:sldId id="323" r:id="rId58"/>
    <p:sldId id="326" r:id="rId59"/>
    <p:sldId id="325" r:id="rId60"/>
    <p:sldId id="324" r:id="rId61"/>
    <p:sldId id="322" r:id="rId62"/>
    <p:sldId id="327" r:id="rId63"/>
    <p:sldId id="328" r:id="rId64"/>
    <p:sldId id="329" r:id="rId65"/>
    <p:sldId id="330" r:id="rId66"/>
    <p:sldId id="336" r:id="rId67"/>
    <p:sldId id="335" r:id="rId68"/>
    <p:sldId id="334" r:id="rId69"/>
    <p:sldId id="333" r:id="rId70"/>
    <p:sldId id="332" r:id="rId71"/>
    <p:sldId id="331" r:id="rId72"/>
    <p:sldId id="337" r:id="rId73"/>
    <p:sldId id="305" r:id="rId74"/>
    <p:sldId id="304" r:id="rId75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F6A63-F239-481C-8566-F2D5BB367ADC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45E4B-AB8D-4A2C-8668-24A0E5F175C3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C6103-6AE1-48A3-A1AE-928CC5E225C0}" type="datetimeFigureOut">
              <a:rPr lang="bg-BG" smtClean="0"/>
              <a:pPr/>
              <a:t>28.7.2026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59FE-7D69-48D4-8155-7BEC2FE91475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svetla_petreshkovska@abv.bg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fif"/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f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fif"/><Relationship Id="rId2" Type="http://schemas.openxmlformats.org/officeDocument/2006/relationships/image" Target="../media/image37.jfi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fif"/><Relationship Id="rId2" Type="http://schemas.openxmlformats.org/officeDocument/2006/relationships/image" Target="../media/image39.jfi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fif"/><Relationship Id="rId2" Type="http://schemas.openxmlformats.org/officeDocument/2006/relationships/image" Target="../media/image41.jfi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fif"/><Relationship Id="rId2" Type="http://schemas.openxmlformats.org/officeDocument/2006/relationships/image" Target="../media/image43.jfi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fif"/><Relationship Id="rId2" Type="http://schemas.openxmlformats.org/officeDocument/2006/relationships/image" Target="../media/image45.jfi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fif"/><Relationship Id="rId2" Type="http://schemas.openxmlformats.org/officeDocument/2006/relationships/image" Target="../media/image47.jfif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fif"/><Relationship Id="rId2" Type="http://schemas.openxmlformats.org/officeDocument/2006/relationships/image" Target="../media/image49.jfif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fif"/><Relationship Id="rId2" Type="http://schemas.openxmlformats.org/officeDocument/2006/relationships/image" Target="../media/image51.jfif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fif"/><Relationship Id="rId2" Type="http://schemas.openxmlformats.org/officeDocument/2006/relationships/image" Target="../media/image53.jfi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fif"/><Relationship Id="rId2" Type="http://schemas.openxmlformats.org/officeDocument/2006/relationships/image" Target="../media/image55.jf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fif"/><Relationship Id="rId2" Type="http://schemas.openxmlformats.org/officeDocument/2006/relationships/image" Target="../media/image57.jfi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fif"/><Relationship Id="rId2" Type="http://schemas.openxmlformats.org/officeDocument/2006/relationships/image" Target="../media/image59.jfi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f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fi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fi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f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fi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fi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>
                <a:solidFill>
                  <a:schemeClr val="bg2">
                    <a:lumMod val="10000"/>
                  </a:schemeClr>
                </a:solidFill>
              </a:rPr>
              <a:t>ПОРТФОЛИО</a:t>
            </a:r>
            <a:endParaRPr lang="bg-BG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 algn="ctr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НА</a:t>
            </a:r>
          </a:p>
          <a:p>
            <a:pPr marL="457200" indent="-457200" algn="ctr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СВЕТЛА ХРИСТОВА</a:t>
            </a:r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 algn="ctr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ПЕТРЕШКОВСКА</a:t>
            </a:r>
          </a:p>
          <a:p>
            <a:pPr marL="457200" indent="-457200" algn="ctr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СТАРШИ УЧИТЕЛ </a:t>
            </a:r>
          </a:p>
          <a:p>
            <a:pPr marL="457200" indent="-457200" algn="ctr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ПО</a:t>
            </a:r>
          </a:p>
          <a:p>
            <a:pPr marL="457200" indent="-457200" algn="ctr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БИОЛОГИЯ И ХИМИЯ</a:t>
            </a:r>
          </a:p>
        </p:txBody>
      </p:sp>
      <p:pic>
        <p:nvPicPr>
          <p:cNvPr id="7" name="Content Placeholder 6" descr="C:\Users\Admin\Desktop\СВЕТЛА2018\снимки областен форум ПЛЕВЕН\IMG_2401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643050"/>
            <a:ext cx="419100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2.Философия на преподаване</a:t>
            </a: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bg-BG" sz="2400" dirty="0" smtClean="0"/>
              <a:t>Вярвам в това, че всеки един ученик е индивидуална и неповторима личност;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/>
              <a:t>Вярвам в успеха на всеки – убедена съм, че даден неуспех се дължи не на бездарността на децата, а на остарели и закостенели методи на преподаване;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/>
              <a:t>Уча ги да търсят информация и да се самообучават непрекъснато.</a:t>
            </a:r>
            <a:endParaRPr lang="en-US" sz="2400" dirty="0" smtClean="0"/>
          </a:p>
          <a:p>
            <a:endParaRPr lang="bg-BG" sz="2400" dirty="0"/>
          </a:p>
        </p:txBody>
      </p:sp>
      <p:pic>
        <p:nvPicPr>
          <p:cNvPr id="6" name="Content Placeholder 5" descr="C:\Users\Admin\Desktop\СНИМКИ\IMG_1549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28803"/>
            <a:ext cx="4038600" cy="322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Admin\OneDrive - Министерство на образованието и науката\Desktop\666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878" y="409954"/>
            <a:ext cx="1104538" cy="107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ПОЛОЖИТЕЛНИ СТРАНИ ОТ ОБУЧЕНИЕТО</a:t>
            </a:r>
            <a:endParaRPr lang="bg-BG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>
              <a:defRPr/>
            </a:pPr>
            <a:endParaRPr lang="bg-BG" altLang="bg-BG" sz="3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bg-BG" altLang="bg-BG" sz="66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bg-BG" altLang="bg-BG" sz="6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bg-BG" altLang="bg-BG" sz="66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bg-BG" altLang="bg-BG" sz="6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bg-BG" altLang="bg-BG" sz="66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6200" b="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ПО-ПЪЛНОЦЕННО УЧЕНЕ-ИЗСЛЕДОВАТЕЛСКА АКТИВНОСТ РЕШАВАНЕ НА ПРОБЛЕМИ</a:t>
            </a:r>
            <a:endParaRPr lang="bg-BG" sz="6200" b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bg-BG" b="0" dirty="0" smtClean="0">
                <a:solidFill>
                  <a:srgbClr val="FFFF00"/>
                </a:solidFill>
              </a:rPr>
              <a:t>ПОВИШЕНА АКТИВНОСТ-СЪТРУДНИЧЕСТВО С ДРУГИТЕ УЧЕНИЦИ</a:t>
            </a:r>
            <a:endParaRPr lang="bg-BG" b="0" dirty="0">
              <a:solidFill>
                <a:srgbClr val="FFFF00"/>
              </a:solidFill>
            </a:endParaRPr>
          </a:p>
        </p:txBody>
      </p:sp>
      <p:pic>
        <p:nvPicPr>
          <p:cNvPr id="11" name="Content Placeholder 6" descr="C:\Users\Admin\Desktop\12светла\IMG_0833.JPG"/>
          <p:cNvPicPr>
            <a:picLocks noGrp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6081" y="2174875"/>
            <a:ext cx="2962426" cy="3951288"/>
          </a:xfrm>
        </p:spPr>
      </p:pic>
      <p:pic>
        <p:nvPicPr>
          <p:cNvPr id="12" name="Content Placeholder 6" descr="C:\Users\Admin\Desktop\12светла\IMG_0834.JPG"/>
          <p:cNvPicPr>
            <a:picLocks noGrp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920" y="2635524"/>
            <a:ext cx="4039985" cy="3029989"/>
          </a:xfrm>
        </p:spPr>
      </p:pic>
    </p:spTree>
    <p:extLst>
      <p:ext uri="{BB962C8B-B14F-4D97-AF65-F5344CB8AC3E}">
        <p14:creationId xmlns:p14="http://schemas.microsoft.com/office/powerpoint/2010/main" val="403977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ПОЛОЖИТЕЛНИ СТРАНИ ОТ ОБУЧЕНИЕТО</a:t>
            </a:r>
            <a:endParaRPr lang="bg-BG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7" descr="C:\Users\Admin\Desktop\СНИМКИ\IMG_15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0" y="2669227"/>
            <a:ext cx="4039985" cy="3029989"/>
          </a:xfrm>
          <a:noFill/>
        </p:spPr>
      </p:pic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323528" y="1535113"/>
            <a:ext cx="3716660" cy="63976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bg-BG" altLang="bg-BG" sz="8000" b="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НЕПРЕКЪСНАТА    ОБРАТНА      ВРЪЗКА-оценката </a:t>
            </a:r>
            <a:r>
              <a:rPr lang="bg-BG" altLang="bg-BG" sz="80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става част от процеса на обучение</a:t>
            </a:r>
          </a:p>
          <a:p>
            <a:endParaRPr lang="bg-B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716017" y="1446213"/>
            <a:ext cx="4427984" cy="63976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bg-BG" altLang="bg-BG" sz="8000" b="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bg-BG" altLang="bg-BG" sz="80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САМОУВЕРЕНОСТ-подпомага се индивидуална работа</a:t>
            </a:r>
          </a:p>
          <a:p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7" descr="C:\Users\Admin\Desktop\СНИМКИ\IMG_1537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040" y="2668678"/>
            <a:ext cx="4038600" cy="3030538"/>
          </a:xfrm>
          <a:noFill/>
        </p:spPr>
      </p:pic>
    </p:spTree>
    <p:extLst>
      <p:ext uri="{BB962C8B-B14F-4D97-AF65-F5344CB8AC3E}">
        <p14:creationId xmlns:p14="http://schemas.microsoft.com/office/powerpoint/2010/main" val="11908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altLang="bg-BG" sz="2800" b="1" dirty="0">
                <a:solidFill>
                  <a:srgbClr val="FFFF00"/>
                </a:solidFill>
              </a:rPr>
              <a:t>ПОЛОЖИТЕЛНИ СТРАНИ-</a:t>
            </a:r>
            <a:br>
              <a:rPr lang="bg-BG" altLang="bg-BG" sz="2800" b="1" dirty="0">
                <a:solidFill>
                  <a:srgbClr val="FFFF00"/>
                </a:solidFill>
              </a:rPr>
            </a:br>
            <a:r>
              <a:rPr lang="bg-BG" altLang="bg-BG" sz="2800" b="1" dirty="0" smtClean="0">
                <a:solidFill>
                  <a:srgbClr val="FFFF00"/>
                </a:solidFill>
              </a:rPr>
              <a:t>практическа дейност</a:t>
            </a:r>
            <a:r>
              <a:rPr lang="bg-BG" altLang="bg-BG" sz="2000" dirty="0">
                <a:solidFill>
                  <a:srgbClr val="FFFF00"/>
                </a:solidFill>
              </a:rPr>
              <a:t/>
            </a:r>
            <a:br>
              <a:rPr lang="bg-BG" altLang="bg-BG" sz="2000" dirty="0">
                <a:solidFill>
                  <a:srgbClr val="FFFF00"/>
                </a:solidFill>
              </a:rPr>
            </a:b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g-BG" altLang="bg-BG" dirty="0" smtClean="0">
                <a:solidFill>
                  <a:srgbClr val="FFFF00"/>
                </a:solidFill>
              </a:rPr>
              <a:t>ПОВИШЕНА АВТОНОМИЯ-</a:t>
            </a:r>
            <a:endParaRPr lang="bg-BG" dirty="0"/>
          </a:p>
          <a:p>
            <a:endParaRPr lang="bg-B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g-BG" altLang="bg-BG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ученето става чрез активно изследване и взаимодействие</a:t>
            </a:r>
            <a:endParaRPr lang="bg-BG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6" descr="C:\Users\Admin\Desktop\12светла\IMG_0805.JPG"/>
          <p:cNvPicPr>
            <a:picLocks noGrp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5550" y="2521224"/>
            <a:ext cx="2963487" cy="3258589"/>
          </a:xfrm>
        </p:spPr>
      </p:pic>
      <p:pic>
        <p:nvPicPr>
          <p:cNvPr id="10" name="Content Placeholder 6" descr="C:\Users\Admin\Desktop\ПКС\IMG_0594.JPG"/>
          <p:cNvPicPr>
            <a:picLocks noGrp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500" y="2650071"/>
            <a:ext cx="3902825" cy="3000895"/>
          </a:xfrm>
        </p:spPr>
      </p:pic>
    </p:spTree>
    <p:extLst>
      <p:ext uri="{BB962C8B-B14F-4D97-AF65-F5344CB8AC3E}">
        <p14:creationId xmlns:p14="http://schemas.microsoft.com/office/powerpoint/2010/main" val="337443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altLang="bg-BG" sz="2800" dirty="0">
                <a:solidFill>
                  <a:srgbClr val="FFFF00"/>
                </a:solidFill>
              </a:rPr>
              <a:t>ПОЛОЖИТЕЛНИ СТРАНИ-</a:t>
            </a:r>
            <a:br>
              <a:rPr lang="bg-BG" altLang="bg-BG" sz="2800" dirty="0">
                <a:solidFill>
                  <a:srgbClr val="FFFF00"/>
                </a:solidFill>
              </a:rPr>
            </a:b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g-BG" altLang="bg-BG" dirty="0">
                <a:solidFill>
                  <a:srgbClr val="FFFF00"/>
                </a:solidFill>
              </a:rPr>
              <a:t>ОБЕДИНЯВА СЕ НОВА СЪС СТАРА  </a:t>
            </a:r>
            <a:r>
              <a:rPr lang="bg-BG" altLang="bg-BG" dirty="0" smtClean="0">
                <a:solidFill>
                  <a:srgbClr val="FFFF00"/>
                </a:solidFill>
              </a:rPr>
              <a:t>ИНФОРМАЦИЯ-</a:t>
            </a:r>
            <a:endParaRPr lang="bg-BG" dirty="0"/>
          </a:p>
          <a:p>
            <a:endParaRPr lang="bg-B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g-BG" altLang="bg-BG" dirty="0" smtClean="0">
                <a:solidFill>
                  <a:srgbClr val="FFFF00"/>
                </a:solidFill>
              </a:rPr>
              <a:t>конструира </a:t>
            </a:r>
            <a:r>
              <a:rPr lang="bg-BG" altLang="bg-BG" dirty="0">
                <a:solidFill>
                  <a:srgbClr val="FFFF00"/>
                </a:solidFill>
              </a:rPr>
              <a:t>се собствено разбиране или знание</a:t>
            </a:r>
            <a:endParaRPr lang="bg-BG" dirty="0"/>
          </a:p>
          <a:p>
            <a:endParaRPr lang="bg-BG" dirty="0"/>
          </a:p>
        </p:txBody>
      </p:sp>
      <p:pic>
        <p:nvPicPr>
          <p:cNvPr id="9" name="Content Placeholder 6" descr="C:\Users\Admin\Desktop\СНИМКИ\IMG_15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155" y="2174875"/>
            <a:ext cx="3602277" cy="3951288"/>
          </a:xfrm>
        </p:spPr>
      </p:pic>
      <p:pic>
        <p:nvPicPr>
          <p:cNvPr id="10" name="Content Placeholder 6" descr="C:\Users\Admin\Desktop\12светла\IMG_0802.JPG"/>
          <p:cNvPicPr>
            <a:picLocks noGrp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920" y="2174875"/>
            <a:ext cx="4039985" cy="3951288"/>
          </a:xfrm>
        </p:spPr>
      </p:pic>
    </p:spTree>
    <p:extLst>
      <p:ext uri="{BB962C8B-B14F-4D97-AF65-F5344CB8AC3E}">
        <p14:creationId xmlns:p14="http://schemas.microsoft.com/office/powerpoint/2010/main" val="45108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altLang="bg-BG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ИЗВЪН </a:t>
            </a:r>
            <a:r>
              <a:rPr lang="bg-BG" altLang="bg-BG" sz="2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КЛАСНАТА СТАЯ-</a:t>
            </a:r>
            <a:br>
              <a:rPr lang="bg-BG" altLang="bg-BG" sz="2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 </a:t>
            </a:r>
            <a:r>
              <a:rPr lang="bg-BG" altLang="bg-BG" sz="2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дейност/решаване на проблеми в неопределена и динамична </a:t>
            </a:r>
            <a:r>
              <a:rPr lang="bg-BG" altLang="bg-BG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среда/</a:t>
            </a:r>
            <a:r>
              <a:rPr lang="bg-BG" altLang="bg-BG" sz="2400" dirty="0">
                <a:solidFill>
                  <a:srgbClr val="FFFF00"/>
                </a:solidFill>
              </a:rPr>
              <a:t/>
            </a:r>
            <a:br>
              <a:rPr lang="bg-BG" altLang="bg-BG" sz="2400" dirty="0">
                <a:solidFill>
                  <a:srgbClr val="FFFF00"/>
                </a:solidFill>
              </a:rPr>
            </a:b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4" descr="C:\Users\Admin\Desktop\IMG_0595.JPG"/>
          <p:cNvPicPr>
            <a:picLocks noGrp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3" y="1647839"/>
            <a:ext cx="3960440" cy="4430684"/>
          </a:xfrm>
        </p:spPr>
      </p:pic>
      <p:pic>
        <p:nvPicPr>
          <p:cNvPr id="8" name="Content Placeholder 4" descr="C:\Users\Admin\Desktop\IMG_0596.JPG"/>
          <p:cNvPicPr>
            <a:picLocks noGrp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647839"/>
            <a:ext cx="3888431" cy="4430684"/>
          </a:xfrm>
        </p:spPr>
      </p:pic>
    </p:spTree>
    <p:extLst>
      <p:ext uri="{BB962C8B-B14F-4D97-AF65-F5344CB8AC3E}">
        <p14:creationId xmlns:p14="http://schemas.microsoft.com/office/powerpoint/2010/main" val="12235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altLang="bg-BG" sz="3200" dirty="0">
                <a:solidFill>
                  <a:srgbClr val="FFFF00"/>
                </a:solidFill>
              </a:rPr>
              <a:t>МУЗЕЙ В УЧИЛИЩЕТО-</a:t>
            </a:r>
            <a:br>
              <a:rPr lang="bg-BG" altLang="bg-BG" sz="3200" dirty="0">
                <a:solidFill>
                  <a:srgbClr val="FFFF00"/>
                </a:solidFill>
              </a:rPr>
            </a:br>
            <a:r>
              <a:rPr lang="bg-BG" altLang="bg-BG" sz="2800" dirty="0">
                <a:solidFill>
                  <a:srgbClr val="FFFF00"/>
                </a:solidFill>
              </a:rPr>
              <a:t>създаден 1930г.,съдържа 51 екземпляра от фауната на България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0" descr="IMG_458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92931">
            <a:off x="774263" y="2128572"/>
            <a:ext cx="3420687" cy="3400173"/>
          </a:xfrm>
          <a:noFill/>
        </p:spPr>
      </p:pic>
      <p:pic>
        <p:nvPicPr>
          <p:cNvPr id="8" name="Picture 8" descr="Picture 38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2139" y="2430302"/>
            <a:ext cx="3830301" cy="2942915"/>
          </a:xfrm>
          <a:noFill/>
        </p:spPr>
      </p:pic>
    </p:spTree>
    <p:extLst>
      <p:ext uri="{BB962C8B-B14F-4D97-AF65-F5344CB8AC3E}">
        <p14:creationId xmlns:p14="http://schemas.microsoft.com/office/powerpoint/2010/main" val="375161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ОТГОВОРНОСТИ НА УЧИТЕЛЯ</a:t>
            </a:r>
            <a:endParaRPr lang="bg-BG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Учебни предмети,които преподавам: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Човекът и природата – ЗП 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Биология и здравно образование – ЗП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Химия и опазване на околната среда - ЗП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Изобразително изкуство - ЗП</a:t>
            </a:r>
          </a:p>
          <a:p>
            <a:endParaRPr lang="bg-BG" sz="2400" dirty="0"/>
          </a:p>
        </p:txBody>
      </p:sp>
      <p:pic>
        <p:nvPicPr>
          <p:cNvPr id="7" name="Content Placeholder 6" descr="C:\Users\Admin\Desktop\12светла\IMG_0808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1416" y="2285841"/>
            <a:ext cx="3832167" cy="315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ОТГОВОРНОСТИ НА УЧИТЕЛЯ</a:t>
            </a:r>
            <a:endParaRPr lang="bg-BG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bg-BG" sz="2400" dirty="0" smtClean="0"/>
              <a:t>Организирам и провеждам педагогическата си дейност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/>
              <a:t>Нося отговорност относно грижата за живота и здравето на учениците;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/>
              <a:t>Провеждам ежедневни занимания, с цел придобиване на конкретни знания и умения от страна на учениците;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/>
              <a:t>Умея да планирам и подбирам съответните средства, за осъществяване на целите на  конкретната образователна задача;</a:t>
            </a:r>
          </a:p>
          <a:p>
            <a:endParaRPr lang="bg-BG" sz="2400" dirty="0" smtClean="0"/>
          </a:p>
          <a:p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3. ОТГОВОРНОСТИ НА УЧИТЕЛЯ</a:t>
            </a: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/>
              <a:t>Използвам  подходящи образователни стратегии, методи и техники,за да имам оптимален резултат,да мотивирам учениците</a:t>
            </a:r>
            <a:endParaRPr lang="bg-BG" sz="2400" dirty="0" smtClean="0"/>
          </a:p>
          <a:p>
            <a:pPr>
              <a:buFont typeface="Wingdings" pitchFamily="2" charset="2"/>
              <a:buChar char="v"/>
            </a:pPr>
            <a:endParaRPr lang="bg-BG" sz="2400" dirty="0" smtClean="0"/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Да  реализирам вътрешнопредметни и междупредметни връзки; </a:t>
            </a:r>
          </a:p>
          <a:p>
            <a:pPr>
              <a:buFont typeface="Wingdings" pitchFamily="2" charset="2"/>
              <a:buChar char="v"/>
            </a:pPr>
            <a:endParaRPr lang="ru-RU" sz="2400" dirty="0" smtClean="0"/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Да формирам  положителни нагласи към ученето като ценност; </a:t>
            </a:r>
          </a:p>
          <a:p>
            <a:endParaRPr lang="ru-RU" sz="2400" dirty="0" smtClean="0"/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Да оценявам и отчитам  постиженията на учениците и на учебния процес; </a:t>
            </a:r>
          </a:p>
          <a:p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dirty="0" smtClean="0">
                <a:solidFill>
                  <a:schemeClr val="bg2">
                    <a:lumMod val="10000"/>
                  </a:schemeClr>
                </a:solidFill>
              </a:rPr>
              <a:t>ВИДОВЕ   РАЗДЕЛИ  НА ПОРТФОЛИОТО</a:t>
            </a:r>
            <a:endParaRPr lang="bg-BG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Резюме</a:t>
            </a:r>
          </a:p>
          <a:p>
            <a:pPr marL="457200" indent="-457200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2.Философия на учителя за образованието</a:t>
            </a:r>
          </a:p>
          <a:p>
            <a:pPr marL="457200" indent="-457200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3.Отговорност на учителя</a:t>
            </a:r>
          </a:p>
          <a:p>
            <a:pPr marL="457200" indent="-457200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4.Методи на преподаване</a:t>
            </a:r>
          </a:p>
          <a:p>
            <a:pPr marL="457200" indent="-457200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5.Процеса на учене/обратна връзка от учениците/</a:t>
            </a:r>
          </a:p>
          <a:p>
            <a:pPr marL="457200" indent="-457200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6.Друга информация</a:t>
            </a:r>
          </a:p>
          <a:p>
            <a:pPr marL="457200" indent="-457200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7.Бъдещи планове/цели/</a:t>
            </a:r>
          </a:p>
          <a:p>
            <a:pPr marL="457200" indent="-457200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8.Самооценка</a:t>
            </a:r>
          </a:p>
          <a:p>
            <a:pPr marL="457200" indent="-457200">
              <a:buNone/>
              <a:defRPr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9.Приложения</a:t>
            </a:r>
          </a:p>
          <a:p>
            <a:endParaRPr lang="bg-BG" sz="2400" dirty="0"/>
          </a:p>
        </p:txBody>
      </p:sp>
      <p:pic>
        <p:nvPicPr>
          <p:cNvPr id="7" name="Картина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071678"/>
            <a:ext cx="3333750" cy="319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4. Методи на преподаване</a:t>
            </a: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bg-BG" sz="2400" b="1" u="sng" dirty="0" smtClean="0">
                <a:solidFill>
                  <a:schemeClr val="accent3">
                    <a:lumMod val="50000"/>
                  </a:schemeClr>
                </a:solidFill>
              </a:rPr>
              <a:t>Използвани технологии</a:t>
            </a:r>
          </a:p>
          <a:p>
            <a:endParaRPr lang="bg-BG" sz="2400" b="1" u="sng" dirty="0" smtClean="0"/>
          </a:p>
          <a:p>
            <a:r>
              <a:rPr lang="bg-BG" sz="2400" dirty="0" smtClean="0"/>
              <a:t>Традиционно обучение;</a:t>
            </a:r>
          </a:p>
          <a:p>
            <a:r>
              <a:rPr lang="bg-BG" sz="2400" dirty="0" smtClean="0"/>
              <a:t>Иновативни техники;</a:t>
            </a:r>
          </a:p>
          <a:p>
            <a:r>
              <a:rPr lang="bg-BG" sz="2400" dirty="0" smtClean="0"/>
              <a:t>Интерактивно обучение;</a:t>
            </a:r>
          </a:p>
          <a:p>
            <a:r>
              <a:rPr lang="bg-BG" sz="2400" dirty="0" smtClean="0"/>
              <a:t>ИКТ</a:t>
            </a:r>
            <a:endParaRPr lang="en-US" sz="2400" dirty="0" smtClean="0"/>
          </a:p>
          <a:p>
            <a:endParaRPr lang="bg-BG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bg-BG" sz="2400" b="1" u="sng" dirty="0" smtClean="0">
                <a:solidFill>
                  <a:schemeClr val="accent3">
                    <a:lumMod val="50000"/>
                  </a:schemeClr>
                </a:solidFill>
              </a:rPr>
              <a:t>Използвани методи и техники </a:t>
            </a:r>
          </a:p>
          <a:p>
            <a:pPr>
              <a:lnSpc>
                <a:spcPct val="100000"/>
              </a:lnSpc>
            </a:pPr>
            <a:r>
              <a:rPr lang="bg-BG" sz="2400" dirty="0" smtClean="0"/>
              <a:t>Разказ, беседа, фронтална работа;</a:t>
            </a:r>
          </a:p>
          <a:p>
            <a:pPr>
              <a:lnSpc>
                <a:spcPct val="100000"/>
              </a:lnSpc>
            </a:pPr>
            <a:r>
              <a:rPr lang="bg-BG" sz="2400" dirty="0" smtClean="0"/>
              <a:t>Проблемна ситуация, игри,</a:t>
            </a:r>
          </a:p>
          <a:p>
            <a:pPr>
              <a:lnSpc>
                <a:spcPct val="100000"/>
              </a:lnSpc>
              <a:buNone/>
            </a:pPr>
            <a:r>
              <a:rPr lang="bg-BG" sz="2400" dirty="0" smtClean="0"/>
              <a:t>   мозъчна атака,дискусия</a:t>
            </a:r>
          </a:p>
          <a:p>
            <a:pPr>
              <a:lnSpc>
                <a:spcPct val="100000"/>
              </a:lnSpc>
            </a:pPr>
            <a:r>
              <a:rPr lang="bg-BG" sz="2400" dirty="0" smtClean="0"/>
              <a:t>Групова работа, проект</a:t>
            </a:r>
          </a:p>
          <a:p>
            <a:pPr>
              <a:lnSpc>
                <a:spcPct val="100000"/>
              </a:lnSpc>
            </a:pPr>
            <a:r>
              <a:rPr lang="bg-BG" sz="2400" dirty="0" smtClean="0"/>
              <a:t>Мултимедийни презентации, </a:t>
            </a:r>
          </a:p>
          <a:p>
            <a:pPr>
              <a:lnSpc>
                <a:spcPct val="100000"/>
              </a:lnSpc>
            </a:pPr>
            <a:r>
              <a:rPr lang="bg-BG" sz="2400" dirty="0" smtClean="0"/>
              <a:t>Интернет</a:t>
            </a:r>
          </a:p>
          <a:p>
            <a:endParaRPr lang="bg-BG" sz="2400" dirty="0" smtClean="0"/>
          </a:p>
          <a:p>
            <a:endParaRPr lang="bg-BG" sz="2400" dirty="0"/>
          </a:p>
        </p:txBody>
      </p:sp>
      <p:pic>
        <p:nvPicPr>
          <p:cNvPr id="7" name="Картина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77072"/>
            <a:ext cx="382676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4. Методи на преподаване</a:t>
            </a: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prstClr val="black"/>
                </a:solidFill>
              </a:rPr>
              <a:t>В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работата си подбирам подходящи методи, средства и стратегии за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преподаване – беседа, разказ, сравнение, демонстриране на действие, онагледяване, асоциации, ролеви игри, работа в групи, самостоятелна работа, “мозъчна атака”.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prstClr val="black"/>
                </a:solidFill>
              </a:rPr>
              <a:t>Използвам информационно – комуникационни  технологии в образователния процес.В час се дискутира по темата, фокусира се върху разбиране на информацията, а не само запаметяването й. Включвам в преподаването си дидактични материали, сборници, тестове, системи от подходящи задачи за изявени и за тези, които трудно успяват.</a:t>
            </a:r>
            <a:endParaRPr lang="en-US" sz="2400" dirty="0" smtClean="0">
              <a:solidFill>
                <a:prstClr val="black"/>
              </a:solidFill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altLang="bg-BG" sz="2400" dirty="0" smtClean="0">
                <a:solidFill>
                  <a:prstClr val="black"/>
                </a:solidFill>
              </a:rPr>
              <a:t>Използваните методи и модели дават оптимален резултат в конкретна учебна ситуация, реализират вътрешнопредметни и междупредметни връзки и са моята образователна стратегия за повишаване мотивацията на учениците за учене и стимулиране на личностното им развитие. </a:t>
            </a:r>
            <a:endParaRPr lang="bg-BG" sz="2400" dirty="0" smtClean="0"/>
          </a:p>
          <a:p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4. Методи на преподаване</a:t>
            </a: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018" y="1315903"/>
            <a:ext cx="8229600" cy="4525963"/>
          </a:xfrm>
        </p:spPr>
        <p:txBody>
          <a:bodyPr>
            <a:normAutofit/>
          </a:bodyPr>
          <a:lstStyle/>
          <a:p>
            <a:r>
              <a:rPr lang="bg-BG" sz="2400" b="1" u="sng" dirty="0" smtClean="0">
                <a:solidFill>
                  <a:schemeClr val="accent3">
                    <a:lumMod val="50000"/>
                  </a:schemeClr>
                </a:solidFill>
              </a:rPr>
              <a:t>ТРАДИЦИОННО ОБУЧЕНИЕ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>
                <a:solidFill>
                  <a:schemeClr val="bg2">
                    <a:lumMod val="10000"/>
                  </a:schemeClr>
                </a:solidFill>
              </a:rPr>
              <a:t>РАЗКАЗ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/>
              <a:t>БЕСЕДА</a:t>
            </a:r>
          </a:p>
          <a:p>
            <a:pPr algn="r"/>
            <a:r>
              <a:rPr lang="bg-BG" sz="2400" b="1" u="sng" dirty="0" smtClean="0">
                <a:solidFill>
                  <a:schemeClr val="accent3">
                    <a:lumMod val="50000"/>
                  </a:schemeClr>
                </a:solidFill>
              </a:rPr>
              <a:t>ИНТЕРАКТИВНО ОБУЧЕНИЕ</a:t>
            </a:r>
          </a:p>
          <a:p>
            <a:pPr algn="r">
              <a:buFont typeface="Wingdings" pitchFamily="2" charset="2"/>
              <a:buChar char="v"/>
            </a:pPr>
            <a:r>
              <a:rPr lang="bg-BG" sz="2400" dirty="0" smtClean="0"/>
              <a:t>  ГРУПОВА РАБОТА</a:t>
            </a:r>
          </a:p>
          <a:p>
            <a:pPr algn="r">
              <a:buFont typeface="Wingdings" pitchFamily="2" charset="2"/>
              <a:buChar char="v"/>
            </a:pPr>
            <a:r>
              <a:rPr lang="bg-BG" sz="2400" dirty="0" smtClean="0"/>
              <a:t>  ПРОЕКТ</a:t>
            </a:r>
          </a:p>
          <a:p>
            <a:pPr algn="ctr"/>
            <a:r>
              <a:rPr lang="bg-BG" sz="2400" b="1" u="sng" dirty="0" smtClean="0">
                <a:solidFill>
                  <a:schemeClr val="accent3">
                    <a:lumMod val="50000"/>
                  </a:schemeClr>
                </a:solidFill>
              </a:rPr>
              <a:t>ИКТ</a:t>
            </a:r>
          </a:p>
          <a:p>
            <a:pPr algn="ctr">
              <a:buFont typeface="Wingdings" pitchFamily="2" charset="2"/>
              <a:buChar char="v"/>
            </a:pPr>
            <a:r>
              <a:rPr lang="bg-BG" sz="2400" dirty="0" smtClean="0"/>
              <a:t>ЕЛЕКТРОННИ УЧЕБНИЦИ</a:t>
            </a:r>
          </a:p>
          <a:p>
            <a:pPr algn="ctr">
              <a:buFont typeface="Wingdings" pitchFamily="2" charset="2"/>
              <a:buChar char="v"/>
            </a:pPr>
            <a:r>
              <a:rPr lang="bg-BG" sz="2400" dirty="0" smtClean="0"/>
              <a:t>ПРЕЗЕНТАЦИИ</a:t>
            </a:r>
          </a:p>
          <a:p>
            <a:endParaRPr lang="bg-BG" sz="2400" dirty="0"/>
          </a:p>
        </p:txBody>
      </p:sp>
      <p:pic>
        <p:nvPicPr>
          <p:cNvPr id="4" name="Картина 1" descr="TeamBuilding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8151" y="1124744"/>
            <a:ext cx="2232249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Картина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6" y="5085184"/>
            <a:ext cx="1668140" cy="105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Картина 1" descr="C:\Documents and Settings\Admin\Local Settings\Temporary Internet Files\Content.IE5\OQ9F3ZSK\MC900156777[1].wmf">
            <a:extLst>
              <a:ext uri="{FF2B5EF4-FFF2-40B4-BE49-F238E27FC236}">
                <a16:creationId xmlns:a16="http://schemas.microsoft.com/office/drawing/2014/main" id="{8D3AD3D3-5168-4EA4-83EC-D139DAE7CB9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20910417">
            <a:off x="608029" y="2833454"/>
            <a:ext cx="2031659" cy="1718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altLang="bg-BG" sz="3200" dirty="0">
                <a:solidFill>
                  <a:srgbClr val="FFFF00"/>
                </a:solidFill>
              </a:rPr>
              <a:t>ОТ УЧЕНИКА СЕ ОЧАКВА</a:t>
            </a:r>
            <a:endParaRPr lang="bg-B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bg-BG" altLang="bg-BG" dirty="0"/>
              <a:t>Да задава въпроси;</a:t>
            </a:r>
          </a:p>
          <a:p>
            <a:pPr>
              <a:defRPr/>
            </a:pPr>
            <a:endParaRPr lang="bg-BG" altLang="bg-BG" dirty="0"/>
          </a:p>
          <a:p>
            <a:pPr>
              <a:defRPr/>
            </a:pPr>
            <a:r>
              <a:rPr lang="bg-BG" altLang="bg-BG" dirty="0"/>
              <a:t>Да поставя цели;</a:t>
            </a:r>
          </a:p>
          <a:p>
            <a:pPr>
              <a:defRPr/>
            </a:pPr>
            <a:endParaRPr lang="bg-BG" altLang="bg-BG" dirty="0"/>
          </a:p>
          <a:p>
            <a:pPr>
              <a:defRPr/>
            </a:pPr>
            <a:r>
              <a:rPr lang="bg-BG" altLang="bg-BG" dirty="0"/>
              <a:t>Да събира информация;</a:t>
            </a:r>
          </a:p>
          <a:p>
            <a:pPr>
              <a:defRPr/>
            </a:pPr>
            <a:endParaRPr lang="bg-BG" altLang="bg-BG" dirty="0"/>
          </a:p>
          <a:p>
            <a:pPr>
              <a:defRPr/>
            </a:pPr>
            <a:r>
              <a:rPr lang="bg-BG" altLang="bg-BG" dirty="0"/>
              <a:t>Да обосновава личен избор;</a:t>
            </a:r>
          </a:p>
          <a:p>
            <a:pPr>
              <a:defRPr/>
            </a:pPr>
            <a:endParaRPr lang="bg-BG" altLang="bg-BG" dirty="0"/>
          </a:p>
          <a:p>
            <a:pPr>
              <a:defRPr/>
            </a:pPr>
            <a:r>
              <a:rPr lang="bg-BG" altLang="bg-BG" dirty="0"/>
              <a:t>Да изразява собствено становище;</a:t>
            </a:r>
          </a:p>
          <a:p>
            <a:pPr>
              <a:defRPr/>
            </a:pPr>
            <a:endParaRPr lang="bg-BG" altLang="bg-BG" dirty="0"/>
          </a:p>
          <a:p>
            <a:endParaRPr lang="bg-BG" dirty="0"/>
          </a:p>
        </p:txBody>
      </p:sp>
      <p:pic>
        <p:nvPicPr>
          <p:cNvPr id="4" name="Картина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04864"/>
            <a:ext cx="2520280" cy="2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Картина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0829">
            <a:off x="7046913" y="327025"/>
            <a:ext cx="1622425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26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5. ОБРАТНА ВРЪЗКА</a:t>
            </a:r>
            <a:r>
              <a:rPr lang="bg-BG" sz="2800" b="1" i="1" dirty="0" smtClean="0">
                <a:solidFill>
                  <a:srgbClr val="7030A0"/>
                </a:solidFill>
              </a:rPr>
              <a:t/>
            </a:r>
            <a:br>
              <a:rPr lang="bg-BG" sz="2800" b="1" i="1" dirty="0" smtClean="0">
                <a:solidFill>
                  <a:srgbClr val="7030A0"/>
                </a:solidFill>
              </a:rPr>
            </a:br>
            <a:endParaRPr lang="bg-BG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defRPr/>
            </a:pPr>
            <a:r>
              <a:rPr lang="bg-BG" sz="2400" dirty="0" smtClean="0"/>
              <a:t>Оценяването в процеса на училищното обучение има за цел установяване на постигнатите резултати от обучението по учебния предмет.</a:t>
            </a:r>
          </a:p>
          <a:p>
            <a:pPr>
              <a:lnSpc>
                <a:spcPct val="110000"/>
              </a:lnSpc>
              <a:defRPr/>
            </a:pPr>
            <a:r>
              <a:rPr lang="bg-BG" sz="2400" dirty="0" smtClean="0"/>
              <a:t>Оценяването е показател за степента,в която са постигнати компетентностите определени в ДОС за общообразователна подготовка.</a:t>
            </a:r>
          </a:p>
          <a:p>
            <a:pPr>
              <a:lnSpc>
                <a:spcPct val="110000"/>
              </a:lnSpc>
              <a:defRPr/>
            </a:pPr>
            <a:r>
              <a:rPr lang="bg-BG" sz="2400" dirty="0" smtClean="0"/>
              <a:t>Степента на постигане на резултатите в процеса на училищното обучение се изразява чрез поставяне на текущи,срочни и годишни оценки.</a:t>
            </a:r>
            <a:endParaRPr lang="bg-BG" sz="2400" smtClean="0"/>
          </a:p>
          <a:p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5. ОБРАТНА ВРЪЗКА</a:t>
            </a:r>
            <a:r>
              <a:rPr lang="bg-BG" sz="2800" b="1" i="1" dirty="0" smtClean="0">
                <a:solidFill>
                  <a:srgbClr val="7030A0"/>
                </a:solidFill>
              </a:rPr>
              <a:t/>
            </a:r>
            <a:br>
              <a:rPr lang="bg-BG" sz="2800" b="1" i="1" dirty="0" smtClean="0">
                <a:solidFill>
                  <a:srgbClr val="7030A0"/>
                </a:solidFill>
              </a:rPr>
            </a:br>
            <a:endParaRPr lang="bg-BG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g-BG" dirty="0" smtClean="0"/>
              <a:t>Текщущи изпитвания:</a:t>
            </a:r>
          </a:p>
          <a:p>
            <a:pPr>
              <a:buNone/>
            </a:pPr>
            <a:r>
              <a:rPr lang="bg-BG" dirty="0" smtClean="0">
                <a:solidFill>
                  <a:srgbClr val="FFFF00"/>
                </a:solidFill>
              </a:rPr>
              <a:t>според формата</a:t>
            </a:r>
            <a:r>
              <a:rPr lang="bg-BG" dirty="0" smtClean="0"/>
              <a:t>-устни,писмени и практически</a:t>
            </a:r>
          </a:p>
          <a:p>
            <a:pPr>
              <a:buNone/>
            </a:pPr>
            <a:r>
              <a:rPr lang="bg-BG" dirty="0" smtClean="0">
                <a:solidFill>
                  <a:srgbClr val="FFFF00"/>
                </a:solidFill>
              </a:rPr>
              <a:t>според обхвата</a:t>
            </a:r>
            <a:r>
              <a:rPr lang="bg-BG" dirty="0" smtClean="0"/>
              <a:t>-индивидуални,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</a:t>
            </a:r>
            <a:r>
              <a:rPr lang="bg-BG" dirty="0" smtClean="0"/>
              <a:t>групови</a:t>
            </a:r>
          </a:p>
          <a:p>
            <a:endParaRPr lang="bg-BG" dirty="0"/>
          </a:p>
        </p:txBody>
      </p:sp>
      <p:pic>
        <p:nvPicPr>
          <p:cNvPr id="7" name="Картина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20236928">
            <a:off x="5293491" y="1714249"/>
            <a:ext cx="3203794" cy="322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5. ОБРАТНА ВРЪЗКА</a:t>
            </a:r>
            <a:b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g-BG" sz="2400" u="sng" dirty="0" smtClean="0"/>
              <a:t>Устно и писмено изпитване </a:t>
            </a:r>
            <a:r>
              <a:rPr lang="bg-BG" sz="2400" dirty="0" smtClean="0"/>
              <a:t>- дават възможност да се констатира нивото на постиженията на учениците, но и да се отстраняват допуснати грешки и  да се попълнят пропуски в знанията им.</a:t>
            </a:r>
            <a:endParaRPr lang="bg-BG" sz="2400" b="1" dirty="0" smtClean="0"/>
          </a:p>
          <a:p>
            <a:pPr>
              <a:buNone/>
            </a:pPr>
            <a:r>
              <a:rPr lang="bg-BG" sz="2400" u="sng" dirty="0" smtClean="0"/>
              <a:t>Тестове</a:t>
            </a:r>
            <a:r>
              <a:rPr lang="bg-BG" sz="2400" dirty="0" smtClean="0"/>
              <a:t> – дават възможност за проверка на знанията на по–голям брой  ученици за сравнително кратко време и по най-обективен начин. Установява се  равнището на усвояване на значително по обем учебно съдържание.</a:t>
            </a:r>
          </a:p>
          <a:p>
            <a:pPr>
              <a:buNone/>
            </a:pPr>
            <a:r>
              <a:rPr lang="bg-BG" sz="2400" u="sng" dirty="0" smtClean="0"/>
              <a:t>Експериментът-</a:t>
            </a:r>
            <a:r>
              <a:rPr lang="bg-BG" sz="2400" dirty="0" smtClean="0"/>
              <a:t>дава възможност за проверка на научни закономерности и да се изследват опитно определени свойства на обектите,реализират се с ЛУ.</a:t>
            </a:r>
            <a:endParaRPr lang="en-US" sz="2400" u="sng" dirty="0" smtClean="0"/>
          </a:p>
          <a:p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5. ОБРАТНА ВРЪЗКА</a:t>
            </a:r>
            <a:b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bg-BG" sz="2400" dirty="0" smtClean="0"/>
              <a:t>Разговори с учениците и родителите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bg-BG" sz="2400" dirty="0" smtClean="0"/>
              <a:t>Анализирам тестове от входно и изходно равнище на учениците и правя сравнителен анализ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bg-BG" sz="2400" dirty="0" smtClean="0"/>
              <a:t>Проверявам материали,които учениците разработват извън задължителната работа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bg-BG" sz="2400" dirty="0" smtClean="0"/>
              <a:t>Поощрявам и учениците,които работят по-несигурно и бавно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bg-BG" sz="2400" dirty="0" smtClean="0"/>
              <a:t>Давам на учениците свобода на мислене </a:t>
            </a:r>
          </a:p>
          <a:p>
            <a:pPr algn="r">
              <a:buNone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Да обучаваш-означава да се учиш двойно.</a:t>
            </a:r>
          </a:p>
          <a:p>
            <a:pPr algn="r">
              <a:buNone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Жозеф Жубер</a:t>
            </a:r>
          </a:p>
          <a:p>
            <a:endParaRPr lang="bg-BG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4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4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4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400" dirty="0" smtClean="0">
                <a:solidFill>
                  <a:schemeClr val="bg2">
                    <a:lumMod val="10000"/>
                  </a:schemeClr>
                </a:solidFill>
              </a:rPr>
              <a:t>6.Друга </a:t>
            </a:r>
            <a:r>
              <a:rPr lang="bg-BG" sz="2400" dirty="0">
                <a:solidFill>
                  <a:schemeClr val="bg2">
                    <a:lumMod val="10000"/>
                  </a:schemeClr>
                </a:solidFill>
              </a:rPr>
              <a:t>информация</a:t>
            </a:r>
            <a:br>
              <a:rPr lang="bg-BG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400" dirty="0">
                <a:solidFill>
                  <a:schemeClr val="bg2">
                    <a:lumMod val="10000"/>
                  </a:schemeClr>
                </a:solidFill>
              </a:rPr>
              <a:t>ПОВИШАВАНЕ НА КВАЛИФИКАЦИЯТА:</a:t>
            </a:r>
            <a:br>
              <a:rPr lang="bg-BG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4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400" dirty="0">
                <a:solidFill>
                  <a:schemeClr val="bg2">
                    <a:lumMod val="10000"/>
                  </a:schemeClr>
                </a:solidFill>
              </a:rPr>
            </a:br>
            <a:endParaRPr lang="bg-BG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1800" dirty="0"/>
              <a:t>“Базови и специфични компютърни умения на учители по биология и химия”рег.№15-1141/18.02.2006г</a:t>
            </a:r>
            <a:r>
              <a:rPr lang="bg-BG" sz="1800" dirty="0" smtClean="0"/>
              <a:t>.</a:t>
            </a:r>
            <a:endParaRPr lang="bg-BG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ЧП </a:t>
            </a:r>
            <a:r>
              <a:rPr lang="bg-BG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клас модул”Физика”рег.№15-0028ЧП/04.08.2006г</a:t>
            </a:r>
            <a:r>
              <a:rPr lang="bg-BG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bg-BG" sz="1800" dirty="0" smtClean="0"/>
              <a:t>“</a:t>
            </a:r>
            <a:r>
              <a:rPr lang="bg-BG" sz="1800" dirty="0"/>
              <a:t>Умения за решаване на конфликти”рег.№17.12.2006г</a:t>
            </a:r>
            <a:r>
              <a:rPr lang="bg-BG" sz="1800" dirty="0" smtClean="0"/>
              <a:t>.</a:t>
            </a:r>
          </a:p>
          <a:p>
            <a:r>
              <a:rPr lang="bg-BG" sz="1800" dirty="0"/>
              <a:t>ЧП 6 клас модул”Физика”рег.№ЧПФ-1810/27.07.2007г.</a:t>
            </a:r>
          </a:p>
          <a:p>
            <a:r>
              <a:rPr lang="bg-BG" sz="1800" dirty="0"/>
              <a:t>“Организиране и провеждане на индивидуална и самостоятелна форма на обучение”27-28.04.2012г.</a:t>
            </a:r>
          </a:p>
          <a:p>
            <a:r>
              <a:rPr lang="bg-BG" sz="1800" dirty="0"/>
              <a:t>“Конфликтите в училище и начините за справяне с тях”29-30.03.2013г</a:t>
            </a:r>
            <a:r>
              <a:rPr lang="bg-BG" sz="1800" dirty="0" smtClean="0"/>
              <a:t>.</a:t>
            </a:r>
          </a:p>
          <a:p>
            <a:r>
              <a:rPr lang="bg-BG" sz="1800" dirty="0"/>
              <a:t>“Активно обучение по природни науки”рег.№14010/21.02.2014г</a:t>
            </a:r>
            <a:r>
              <a:rPr lang="bg-BG" sz="1800" dirty="0" smtClean="0"/>
              <a:t>.</a:t>
            </a:r>
            <a:endParaRPr lang="bg-BG" sz="1800" dirty="0"/>
          </a:p>
          <a:p>
            <a:r>
              <a:rPr lang="bg-BG" sz="1800" dirty="0"/>
              <a:t>“Обучението на педагогическите специалисти за формиране на знания,умения и компетентности за оценяването на учениците”рег.№КПС-ВУО-7017/21.03.2014г.</a:t>
            </a:r>
          </a:p>
          <a:p>
            <a:r>
              <a:rPr lang="bg-BG" sz="1800" dirty="0"/>
              <a:t>“</a:t>
            </a:r>
            <a:r>
              <a:rPr lang="en-US" sz="1800" dirty="0"/>
              <a:t>Participated in the UNAWE Workshop</a:t>
            </a:r>
            <a:r>
              <a:rPr lang="bg-BG" sz="1800" dirty="0"/>
              <a:t>”</a:t>
            </a:r>
          </a:p>
          <a:p>
            <a:r>
              <a:rPr lang="bg-BG" sz="1800" dirty="0" smtClean="0"/>
              <a:t>“</a:t>
            </a:r>
            <a:r>
              <a:rPr lang="bg-BG" sz="1800" dirty="0"/>
              <a:t>Рефлексия и обучение по природни науки”рег.№14068/17.05.2014г.</a:t>
            </a:r>
          </a:p>
          <a:p>
            <a:endParaRPr lang="bg-BG" sz="1800" dirty="0"/>
          </a:p>
          <a:p>
            <a:endParaRPr lang="bg-BG" sz="1800" dirty="0"/>
          </a:p>
          <a:p>
            <a:endParaRPr lang="bg-BG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35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6.Друга информация</a:t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ПОВИШАВАНЕ НА КВАЛИФИКАЦИЯТА:</a:t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g-BG" sz="2000" dirty="0"/>
              <a:t>“Кризисни ситуации и организация на педагогическата среда”</a:t>
            </a:r>
          </a:p>
          <a:p>
            <a:r>
              <a:rPr lang="bg-BG" sz="2000" dirty="0"/>
              <a:t>“Малкият ученик в чудния свят на изобразителното изкуство”</a:t>
            </a:r>
          </a:p>
          <a:p>
            <a:r>
              <a:rPr lang="bg-BG" sz="2000" dirty="0"/>
              <a:t>“Практически подход към изобразителната дейност на учениците в 5 клас</a:t>
            </a:r>
            <a:r>
              <a:rPr lang="bg-BG" sz="2000" dirty="0" smtClean="0"/>
              <a:t>”</a:t>
            </a:r>
          </a:p>
          <a:p>
            <a:r>
              <a:rPr lang="bg-BG" sz="2000" dirty="0" smtClean="0"/>
              <a:t>“Инструменти за привлекателно образование по ПНЕ”рег.№2388/2015г.</a:t>
            </a:r>
          </a:p>
          <a:p>
            <a:r>
              <a:rPr lang="bg-BG" sz="2000" dirty="0" smtClean="0"/>
              <a:t>“Агресията,причини за появата на агресивно поведение и техники за овладяване на кризисни ситуации”рег.№11021/27.03.2015г.</a:t>
            </a:r>
          </a:p>
          <a:p>
            <a:r>
              <a:rPr lang="bg-BG" sz="2000" dirty="0"/>
              <a:t>Работа в мултикултурна среда.Педагогически технологии за ефективно общуване с различни групи рег.№13988/15.04.2016г.</a:t>
            </a:r>
          </a:p>
          <a:p>
            <a:r>
              <a:rPr lang="bg-BG" sz="2000" dirty="0"/>
              <a:t>“Мултимедийно образование техники за постигане на  ефективен учебен процес промените в учебните програми 1 и 5 клас”19.04.2016г.</a:t>
            </a:r>
          </a:p>
          <a:p>
            <a:r>
              <a:rPr lang="bg-BG" sz="2000" dirty="0"/>
              <a:t>Защо да изберем новия учебник по ЧП за 5клас и Просвета Плюс 8.12.2016г./уебинар/</a:t>
            </a:r>
          </a:p>
          <a:p>
            <a:endParaRPr lang="bg-BG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14348" y="357166"/>
            <a:ext cx="7772400" cy="1000131"/>
          </a:xfrm>
        </p:spPr>
        <p:txBody>
          <a:bodyPr>
            <a:noAutofit/>
          </a:bodyPr>
          <a:lstStyle/>
          <a:p>
            <a:r>
              <a:rPr lang="bg-BG" sz="3600" b="1" dirty="0" smtClean="0">
                <a:solidFill>
                  <a:schemeClr val="bg2">
                    <a:lumMod val="10000"/>
                  </a:schemeClr>
                </a:solidFill>
              </a:rPr>
              <a:t>1. Резюме</a:t>
            </a:r>
            <a:r>
              <a:rPr lang="bg-BG" sz="36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3600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bg-BG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1357298"/>
            <a:ext cx="6400800" cy="428150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АВТОБИОГРАФИЯ</a:t>
            </a:r>
          </a:p>
          <a:p>
            <a:pPr algn="l">
              <a:lnSpc>
                <a:spcPct val="120000"/>
              </a:lnSpc>
            </a:pP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ИМЕ:Светла Христова Петрешковска</a:t>
            </a:r>
          </a:p>
          <a:p>
            <a:pPr algn="l">
              <a:lnSpc>
                <a:spcPct val="120000"/>
              </a:lnSpc>
            </a:pP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АДРЕС:гр.Койнаре общ.Червен бряг обл.Плевен    ул.”Витоша”№14</a:t>
            </a:r>
          </a:p>
          <a:p>
            <a:pPr algn="l">
              <a:lnSpc>
                <a:spcPct val="120000"/>
              </a:lnSpc>
            </a:pP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ТЕЛЕФОН:0888740393</a:t>
            </a:r>
          </a:p>
          <a:p>
            <a:pPr algn="l">
              <a:lnSpc>
                <a:spcPct val="120000"/>
              </a:lnSpc>
            </a:pP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Е-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mail</a:t>
            </a: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  <a:hlinkClick r:id="rId2"/>
              </a:rPr>
              <a:t>svetla_petreshkovska@abv.bg</a:t>
            </a:r>
            <a:endParaRPr lang="bg-BG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НАЦИОНАЛНОСТ:българка</a:t>
            </a:r>
          </a:p>
          <a:p>
            <a:pPr algn="l">
              <a:lnSpc>
                <a:spcPct val="120000"/>
              </a:lnSpc>
            </a:pP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ДАТА НА РАЖДАНЕ:04.10.1974Г.</a:t>
            </a:r>
          </a:p>
          <a:p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ПОВИШАВАНЕ НА КВАЛИФИКАЦИЯТА:</a:t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g-BG" sz="2000" dirty="0" smtClean="0"/>
              <a:t>Разработване </a:t>
            </a:r>
            <a:r>
              <a:rPr lang="bg-BG" sz="2000" dirty="0"/>
              <a:t>на тестове-като инструментариум за оценяване на учениците рег.№РД-12-238/20.06.2017г.</a:t>
            </a:r>
          </a:p>
          <a:p>
            <a:r>
              <a:rPr lang="bg-BG" sz="2000" dirty="0"/>
              <a:t>“Работа в мултикултурна среда педагогически технологии за ефективно общуване с различни групи”</a:t>
            </a:r>
          </a:p>
          <a:p>
            <a:r>
              <a:rPr lang="bg-BG" sz="2000" dirty="0"/>
              <a:t>“Разработването на тестове като инструментариум за оценяване на ученици”</a:t>
            </a:r>
          </a:p>
          <a:p>
            <a:r>
              <a:rPr lang="bg-BG" sz="2000" dirty="0"/>
              <a:t>“Наредба №16 на МОН за управлението на качеството в институциите”ЕС-4783/23.10.2017г.</a:t>
            </a:r>
          </a:p>
          <a:p>
            <a:r>
              <a:rPr lang="bg-BG" sz="2000" dirty="0"/>
              <a:t>Практически подходи към изобразителната дейност на учениците в 5клас 10.12.2017г./уебинар/</a:t>
            </a:r>
          </a:p>
          <a:p>
            <a:r>
              <a:rPr lang="bg-BG" sz="2000" dirty="0"/>
              <a:t>“Задаването на въпроси като интерактивен и иновативен метод за активизиране на учениците в учебния процес”рег.№00769/2018г.</a:t>
            </a:r>
          </a:p>
          <a:p>
            <a:r>
              <a:rPr lang="bg-BG" sz="2000" dirty="0"/>
              <a:t>“Съвременни технологични подходи за оценяване на учениците”</a:t>
            </a:r>
          </a:p>
          <a:p>
            <a:r>
              <a:rPr lang="bg-BG" sz="2000" dirty="0"/>
              <a:t>Курс за формиране на специфични умения за работа в училищни комисии по БДП</a:t>
            </a:r>
          </a:p>
          <a:p>
            <a:r>
              <a:rPr lang="bg-BG" sz="2000" dirty="0"/>
              <a:t>Интерактивни технологии и техники в обучението по БДП</a:t>
            </a:r>
          </a:p>
          <a:p>
            <a:endParaRPr lang="bg-BG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400" dirty="0">
                <a:solidFill>
                  <a:schemeClr val="bg2">
                    <a:lumMod val="10000"/>
                  </a:schemeClr>
                </a:solidFill>
              </a:rPr>
              <a:t>ПОВИШАВАНЕ НА КВАЛИФИКАЦИЯТА:</a:t>
            </a:r>
            <a:br>
              <a:rPr lang="bg-BG" sz="2400" dirty="0">
                <a:solidFill>
                  <a:schemeClr val="bg2">
                    <a:lumMod val="10000"/>
                  </a:schemeClr>
                </a:solidFill>
              </a:rPr>
            </a:br>
            <a:endParaRPr lang="bg-BG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1800" dirty="0"/>
              <a:t>Иновативно училище-защо и как да го създадем?рег.№5393/25.05.2018г</a:t>
            </a:r>
            <a:r>
              <a:rPr lang="bg-BG" sz="1800" dirty="0" smtClean="0"/>
              <a:t>.</a:t>
            </a:r>
          </a:p>
          <a:p>
            <a:r>
              <a:rPr lang="bg-BG" sz="1800" dirty="0" smtClean="0"/>
              <a:t>Презентационни </a:t>
            </a:r>
            <a:r>
              <a:rPr lang="bg-BG" sz="1800" dirty="0"/>
              <a:t>умения на УчителяЕС-14779/20.06.2019г.ЕС-8411/08.09.2018г.</a:t>
            </a:r>
          </a:p>
          <a:p>
            <a:r>
              <a:rPr lang="bg-BG" sz="1800" dirty="0"/>
              <a:t>Работа в мултикултурна/интеркултурна средарег.№ЕС-8974/28.10.2018г</a:t>
            </a:r>
            <a:r>
              <a:rPr lang="bg-BG" sz="1800" dirty="0" smtClean="0"/>
              <a:t>.</a:t>
            </a:r>
          </a:p>
          <a:p>
            <a:r>
              <a:rPr lang="bg-BG" sz="1800" dirty="0" smtClean="0"/>
              <a:t>Организация </a:t>
            </a:r>
            <a:r>
              <a:rPr lang="bg-BG" sz="1800" dirty="0"/>
              <a:t>на образователния процес рег.№7371/03.12.2018г</a:t>
            </a:r>
            <a:r>
              <a:rPr lang="bg-BG" sz="1800" dirty="0" smtClean="0"/>
              <a:t>.</a:t>
            </a:r>
          </a:p>
          <a:p>
            <a:r>
              <a:rPr lang="bg-BG" sz="1800" dirty="0"/>
              <a:t>Интерактивни методи на обучениеЕС-10382/08.12.2018г</a:t>
            </a:r>
            <a:r>
              <a:rPr lang="bg-BG" sz="1800" dirty="0" smtClean="0"/>
              <a:t>.</a:t>
            </a:r>
            <a:endParaRPr lang="bg-BG" sz="1800" dirty="0"/>
          </a:p>
          <a:p>
            <a:r>
              <a:rPr lang="bg-BG" sz="1800" dirty="0"/>
              <a:t>Малкият ученик в чудния свят на ИИ 10.12.2018г./уебинар/</a:t>
            </a:r>
          </a:p>
          <a:p>
            <a:r>
              <a:rPr lang="bg-BG" sz="1800" dirty="0"/>
              <a:t>Адаптиране на учебното съдържание като част от общата и допълнителна подкрепарег.№1812-8359/27.12.2018г.</a:t>
            </a:r>
            <a:endParaRPr lang="en-US" sz="1800" dirty="0"/>
          </a:p>
          <a:p>
            <a:r>
              <a:rPr lang="bg-BG" sz="1800" dirty="0"/>
              <a:t>Иновативни методи в обучението по човекъти природата в начален етап </a:t>
            </a:r>
            <a:r>
              <a:rPr lang="en-US" sz="1800" dirty="0"/>
              <a:t>III</a:t>
            </a:r>
            <a:r>
              <a:rPr lang="bg-BG" sz="1800" dirty="0"/>
              <a:t>-</a:t>
            </a:r>
            <a:r>
              <a:rPr lang="en-US" sz="1800" dirty="0"/>
              <a:t>IV</a:t>
            </a:r>
            <a:r>
              <a:rPr lang="bg-BG" sz="1800" dirty="0"/>
              <a:t>клас</a:t>
            </a:r>
          </a:p>
          <a:p>
            <a:r>
              <a:rPr lang="bg-BG" sz="1800" dirty="0"/>
              <a:t>Иновативни методи в обучението по ЧП в начален етап </a:t>
            </a:r>
            <a:r>
              <a:rPr lang="en-US" sz="1800" dirty="0"/>
              <a:t>III-Iv</a:t>
            </a:r>
            <a:r>
              <a:rPr lang="bg-BG" sz="1800" dirty="0"/>
              <a:t>клас рег.№1639/2019г.</a:t>
            </a:r>
          </a:p>
          <a:p>
            <a:endParaRPr lang="bg-BG" sz="1800" dirty="0"/>
          </a:p>
        </p:txBody>
      </p:sp>
    </p:spTree>
    <p:extLst>
      <p:ext uri="{BB962C8B-B14F-4D97-AF65-F5344CB8AC3E}">
        <p14:creationId xmlns:p14="http://schemas.microsoft.com/office/powerpoint/2010/main" val="209583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ПОВИШАВАНЕ НА КВАЛИФИКАЦИЯТА:</a:t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g-BG" sz="2000" dirty="0" smtClean="0"/>
              <a:t>Хиперактивност </a:t>
            </a:r>
            <a:r>
              <a:rPr lang="bg-BG" sz="2000" dirty="0"/>
              <a:t>и дефицит на внимание.Практически насоки за работа с хиперактивни деца и ученици рег.№ЕС-11596/31.01.2019г.</a:t>
            </a:r>
          </a:p>
          <a:p>
            <a:r>
              <a:rPr lang="bg-BG" sz="2000" dirty="0" smtClean="0"/>
              <a:t>Портфолио </a:t>
            </a:r>
            <a:r>
              <a:rPr lang="bg-BG" sz="2000" dirty="0"/>
              <a:t>на детето/ученикарег.№ЕС.14115/01.05.2019г.</a:t>
            </a:r>
          </a:p>
          <a:p>
            <a:r>
              <a:rPr lang="bg-BG" sz="2000" dirty="0"/>
              <a:t>Работа в мултикултурна/интеркултурна среда</a:t>
            </a:r>
          </a:p>
          <a:p>
            <a:r>
              <a:rPr lang="bg-BG" sz="2000" dirty="0"/>
              <a:t>Екип,сформиране на екип и мотивация в екипа /</a:t>
            </a:r>
            <a:r>
              <a:rPr lang="en-US" sz="2000" dirty="0"/>
              <a:t>Teambuilding</a:t>
            </a:r>
            <a:r>
              <a:rPr lang="bg-BG" sz="2000" dirty="0"/>
              <a:t>/ЕС-14781/20.06.2019г</a:t>
            </a:r>
            <a:r>
              <a:rPr lang="bg-BG" sz="2000" dirty="0" smtClean="0"/>
              <a:t>.</a:t>
            </a:r>
          </a:p>
          <a:p>
            <a:r>
              <a:rPr lang="bg-BG" sz="2000" dirty="0"/>
              <a:t>Вербална и невербална комуникация рег.№ЕС-16098/23.09.2019г</a:t>
            </a:r>
            <a:r>
              <a:rPr lang="bg-BG" sz="2000" dirty="0" smtClean="0"/>
              <a:t>.</a:t>
            </a:r>
            <a:endParaRPr lang="en-US" sz="2000" dirty="0"/>
          </a:p>
          <a:p>
            <a:r>
              <a:rPr lang="bg-BG" sz="2000" dirty="0"/>
              <a:t>Тестовете  в образователната система рег.№ЕС-18064/15.12.2019г.</a:t>
            </a:r>
          </a:p>
          <a:p>
            <a:r>
              <a:rPr lang="bg-BG" sz="2000" dirty="0"/>
              <a:t>Валдорфската образователна системаЕС-20397/27.04.2020г.</a:t>
            </a:r>
          </a:p>
          <a:p>
            <a:r>
              <a:rPr lang="en-US" sz="2000" dirty="0"/>
              <a:t>Microsoft Teams-</a:t>
            </a:r>
            <a:r>
              <a:rPr lang="bg-BG" sz="2000" dirty="0"/>
              <a:t>среда за съвреместно обучение и сътрудничестворег.№118789/17.11.2020г.</a:t>
            </a:r>
          </a:p>
          <a:p>
            <a:r>
              <a:rPr lang="en-US" sz="2000" dirty="0"/>
              <a:t>STEAM</a:t>
            </a:r>
            <a:r>
              <a:rPr lang="bg-BG" sz="2000" dirty="0"/>
              <a:t> образованието-философия и методически подходи за формиране и развитие на компетентностирег.№2300133676/09.01.2024г</a:t>
            </a:r>
            <a:r>
              <a:rPr lang="bg-BG" sz="2000" dirty="0" smtClean="0"/>
              <a:t>./1 кредит/</a:t>
            </a:r>
            <a:endParaRPr lang="bg-BG" sz="2000" dirty="0"/>
          </a:p>
          <a:p>
            <a:r>
              <a:rPr lang="bg-BG" sz="2000" dirty="0"/>
              <a:t>Родителят-участник и партньор в образователно-възпитателния процес в детската градина и </a:t>
            </a:r>
            <a:r>
              <a:rPr lang="bg-BG" sz="2000" dirty="0" smtClean="0"/>
              <a:t>училището рег</a:t>
            </a:r>
            <a:r>
              <a:rPr lang="bg-BG" sz="2000" dirty="0"/>
              <a:t>.№13828/23.06.2024г</a:t>
            </a:r>
            <a:r>
              <a:rPr lang="bg-BG" sz="2000" dirty="0" smtClean="0"/>
              <a:t>./2 кредита/</a:t>
            </a:r>
            <a:endParaRPr lang="bg-BG" sz="2000" dirty="0"/>
          </a:p>
          <a:p>
            <a:endParaRPr lang="bg-BG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2700" dirty="0">
                <a:solidFill>
                  <a:schemeClr val="bg2">
                    <a:lumMod val="10000"/>
                  </a:schemeClr>
                </a:solidFill>
              </a:rPr>
              <a:t>ПОВИШАВАНЕ НА КВАЛИФИКАЦИЯТА:</a:t>
            </a:r>
            <a:r>
              <a:rPr lang="bg-BG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dirty="0">
                <a:solidFill>
                  <a:schemeClr val="bg2">
                    <a:lumMod val="10000"/>
                  </a:schemeClr>
                </a:solidFill>
              </a:rPr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1800" dirty="0" smtClean="0"/>
              <a:t>Иновативни педагогически техники за овладяване на проблемно поведение </a:t>
            </a:r>
            <a:r>
              <a:rPr lang="bg-BG" sz="1800" dirty="0" smtClean="0"/>
              <a:t>при </a:t>
            </a:r>
            <a:r>
              <a:rPr lang="bg-BG" sz="1800" dirty="0" smtClean="0"/>
              <a:t>деца и ученици/страх,тревожнжст,агресия/ рег.№15254/24.06.2025г</a:t>
            </a:r>
            <a:r>
              <a:rPr lang="bg-BG" sz="1800" dirty="0" smtClean="0"/>
              <a:t>.</a:t>
            </a:r>
          </a:p>
          <a:p>
            <a:r>
              <a:rPr lang="bg-BG" sz="1800" dirty="0" smtClean="0"/>
              <a:t>/2кредита/</a:t>
            </a:r>
          </a:p>
          <a:p>
            <a:r>
              <a:rPr lang="bg-BG" sz="1800" dirty="0" smtClean="0"/>
              <a:t>Методика на обучението по БДП рег.№51922/12.09.2025г./1 кредит/</a:t>
            </a:r>
          </a:p>
          <a:p>
            <a:r>
              <a:rPr lang="bg-BG" sz="1800" dirty="0" smtClean="0"/>
              <a:t>Тренинг по позитивно мислене-практически техники за повишаване на вътрешната мотивация,справяне със стреса и положителна промяна в мисловните процеси рег.№</a:t>
            </a:r>
            <a:r>
              <a:rPr lang="bg-BG" sz="1800" dirty="0"/>
              <a:t>6510651000040003/30.06.2026г. </a:t>
            </a:r>
            <a:r>
              <a:rPr lang="bg-BG" sz="1800" dirty="0" smtClean="0"/>
              <a:t>/</a:t>
            </a:r>
            <a:r>
              <a:rPr lang="bg-BG" sz="1800" dirty="0"/>
              <a:t>1 кредит/</a:t>
            </a:r>
          </a:p>
          <a:p>
            <a:endParaRPr lang="bg-BG" sz="1800" dirty="0" smtClean="0"/>
          </a:p>
        </p:txBody>
      </p:sp>
    </p:spTree>
    <p:extLst>
      <p:ext uri="{BB962C8B-B14F-4D97-AF65-F5344CB8AC3E}">
        <p14:creationId xmlns:p14="http://schemas.microsoft.com/office/powerpoint/2010/main" val="305972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  <a:t>7.Бъдещи планове/цели/</a:t>
            </a:r>
            <a:br>
              <a:rPr lang="bg-BG" sz="2800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2400" dirty="0" smtClean="0"/>
              <a:t>Участие в квалификационни курсове по ПНЕ.</a:t>
            </a:r>
          </a:p>
          <a:p>
            <a:pPr marL="0" indent="0">
              <a:buNone/>
            </a:pPr>
            <a:endParaRPr lang="bg-BG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2800" dirty="0" smtClean="0"/>
              <a:t>УЧАСТИЕ В ОБЛАСТНА КВАЛИФИКАЦИОННА ДЕЙНОСТ</a:t>
            </a:r>
            <a:br>
              <a:rPr lang="bg-BG" sz="2800" dirty="0" smtClean="0"/>
            </a:br>
            <a:r>
              <a:rPr lang="bg-BG" sz="2800" dirty="0" smtClean="0"/>
              <a:t>НА 20.06.2018г.</a:t>
            </a:r>
            <a:endParaRPr lang="bg-BG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bg-BG" sz="2000" dirty="0" smtClean="0"/>
          </a:p>
          <a:p>
            <a:pPr algn="ctr">
              <a:buNone/>
            </a:pPr>
            <a:endParaRPr lang="bg-BG" sz="2000" dirty="0" smtClean="0"/>
          </a:p>
          <a:p>
            <a:pPr algn="ctr">
              <a:buNone/>
            </a:pPr>
            <a:r>
              <a:rPr lang="bg-BG" sz="2000" dirty="0" smtClean="0"/>
              <a:t>НА ТЕМА:</a:t>
            </a:r>
          </a:p>
          <a:p>
            <a:pPr algn="ctr">
              <a:buNone/>
            </a:pPr>
            <a:r>
              <a:rPr lang="bg-BG" sz="2000" dirty="0" smtClean="0"/>
              <a:t>ДОБРИ ПРАКТИКИ ЗА ОРГАНИЗИРАНЕ И ПРОВЕЖДАНЕ НА ОБРАЗОВАТЕЛНИЯ ПРОЦЕС ПО ПРИРОДНИ НАУКИ В ИНТЕРКУЛТУРНА СРЕДА</a:t>
            </a:r>
            <a:endParaRPr lang="bg-BG" sz="2000" dirty="0"/>
          </a:p>
        </p:txBody>
      </p:sp>
      <p:pic>
        <p:nvPicPr>
          <p:cNvPr id="5" name="Картина 1" descr="deca_hrm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205831"/>
            <a:ext cx="40386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dirty="0" smtClean="0"/>
              <a:t>Извънкласна дейност-участие в конкурси</a:t>
            </a:r>
            <a:endParaRPr lang="bg-BG" sz="2800" b="1" dirty="0"/>
          </a:p>
        </p:txBody>
      </p:sp>
      <p:pic>
        <p:nvPicPr>
          <p:cNvPr id="1026" name="Picture 2" descr="C:\Users\Admin\Desktop\УЧ.ДОКУМЕНТАЦИЯ\РАЗНИ\Pernik\IMG_28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  <p:pic>
        <p:nvPicPr>
          <p:cNvPr id="4" name="Картина 1" descr="nagrad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1422077">
            <a:off x="375829" y="863716"/>
            <a:ext cx="1055066" cy="97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smtClean="0"/>
              <a:t>Грамоти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2400" dirty="0" smtClean="0"/>
              <a:t>Община Червен бряг по повод 24 май 2008 година</a:t>
            </a:r>
          </a:p>
          <a:p>
            <a:r>
              <a:rPr lang="bg-BG" sz="2400" dirty="0" smtClean="0"/>
              <a:t>Община Червен бряг по повод 24 май 2012 година</a:t>
            </a:r>
          </a:p>
          <a:p>
            <a:r>
              <a:rPr lang="bg-BG" sz="2400" dirty="0" smtClean="0"/>
              <a:t>ОУ“Христо Ботев“с.Рупци-Плакет „160 години образователно дело“</a:t>
            </a:r>
          </a:p>
          <a:p>
            <a:r>
              <a:rPr lang="bg-BG" sz="2400" smtClean="0"/>
              <a:t>ОУ“Христо Ботев“с.Глава-изявен учител през учебната 2023-2024 година</a:t>
            </a:r>
            <a:endParaRPr lang="bg-BG" sz="2400" dirty="0" smtClean="0"/>
          </a:p>
          <a:p>
            <a:r>
              <a:rPr lang="bg-BG" sz="2400" dirty="0" smtClean="0"/>
              <a:t>Община Червен бряг по повод 24 май 2024 година</a:t>
            </a:r>
          </a:p>
          <a:p>
            <a:endParaRPr lang="bg-BG" sz="2400" dirty="0" smtClean="0"/>
          </a:p>
        </p:txBody>
      </p:sp>
    </p:spTree>
    <p:extLst>
      <p:ext uri="{BB962C8B-B14F-4D97-AF65-F5344CB8AC3E}">
        <p14:creationId xmlns:p14="http://schemas.microsoft.com/office/powerpoint/2010/main" val="94427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9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ПРОЕКТИ-ЦОИДУЕМ</a:t>
            </a:r>
            <a:endParaRPr lang="bg-BG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40768"/>
            <a:ext cx="2386608" cy="295232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897" y="1268760"/>
            <a:ext cx="2592288" cy="2952328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000" y="3284984"/>
            <a:ext cx="2736304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7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120680"/>
          </a:xfrm>
        </p:spPr>
        <p:txBody>
          <a:bodyPr>
            <a:normAutofit fontScale="90000"/>
          </a:bodyPr>
          <a:lstStyle/>
          <a:p>
            <a:pPr algn="l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  <a:t>ТРУДОВ СТАЖ</a:t>
            </a:r>
            <a:r>
              <a:rPr lang="bg-BG" sz="2000" dirty="0" smtClean="0">
                <a:solidFill>
                  <a:srgbClr val="7030A0"/>
                </a:solidFill>
              </a:rPr>
              <a:t/>
            </a:r>
            <a:br>
              <a:rPr lang="bg-BG" sz="2000" dirty="0" smtClean="0">
                <a:solidFill>
                  <a:srgbClr val="7030A0"/>
                </a:solidFill>
              </a:rPr>
            </a:br>
            <a:r>
              <a:rPr lang="bg-BG" sz="2000" dirty="0" smtClean="0"/>
              <a:t>ДАТА:ОУ”Христо</a:t>
            </a:r>
            <a:r>
              <a:rPr lang="bg-BG" sz="2000" dirty="0" smtClean="0">
                <a:solidFill>
                  <a:srgbClr val="7030A0"/>
                </a:solidFill>
              </a:rPr>
              <a:t> </a:t>
            </a:r>
            <a:r>
              <a:rPr lang="bg-BG" sz="2000" dirty="0" smtClean="0"/>
              <a:t>Ботев”с.Рупци общ.Червен бряг </a:t>
            </a:r>
            <a:br>
              <a:rPr lang="bg-BG" sz="2000" dirty="0" smtClean="0"/>
            </a:br>
            <a:r>
              <a:rPr lang="bg-BG" sz="2000" dirty="0" smtClean="0"/>
              <a:t>от 10.1995година до 03.09.2020г</a:t>
            </a:r>
            <a:r>
              <a:rPr lang="bg-BG" sz="2000" dirty="0"/>
              <a:t>. </a:t>
            </a:r>
            <a:r>
              <a:rPr lang="bg-BG" sz="2000" dirty="0" smtClean="0"/>
              <a:t/>
            </a:r>
            <a:br>
              <a:rPr lang="bg-BG" sz="2000" dirty="0" smtClean="0"/>
            </a:br>
            <a:r>
              <a:rPr lang="bg-BG" sz="2000" dirty="0"/>
              <a:t>ДАТА:СУ“Христо </a:t>
            </a:r>
            <a:r>
              <a:rPr lang="bg-BG" sz="2000" dirty="0"/>
              <a:t>Смирненски“гр.Койнаре-</a:t>
            </a:r>
            <a:br>
              <a:rPr lang="bg-BG" sz="2000" dirty="0"/>
            </a:br>
            <a:r>
              <a:rPr lang="bg-BG" sz="2000" dirty="0"/>
              <a:t>от 04.09.2020г. д</a:t>
            </a:r>
            <a:r>
              <a:rPr lang="bg-BG" sz="2000" dirty="0" smtClean="0"/>
              <a:t>о 25.03.2022г.</a:t>
            </a:r>
            <a:br>
              <a:rPr lang="bg-BG" sz="2000" dirty="0" smtClean="0"/>
            </a:br>
            <a:r>
              <a:rPr lang="bg-BG" sz="2000" dirty="0"/>
              <a:t>ДАТА:ОУ“Христо </a:t>
            </a:r>
            <a:r>
              <a:rPr lang="bg-BG" sz="2000" dirty="0" smtClean="0"/>
              <a:t>Ботев“с.Глава </a:t>
            </a:r>
            <a:br>
              <a:rPr lang="bg-BG" sz="2000" dirty="0" smtClean="0"/>
            </a:br>
            <a:r>
              <a:rPr lang="bg-BG" sz="2000" dirty="0" smtClean="0"/>
              <a:t>от 11.09.2023г. </a:t>
            </a:r>
            <a:r>
              <a:rPr lang="bg-BG" sz="2000" dirty="0"/>
              <a:t>д</a:t>
            </a:r>
            <a:r>
              <a:rPr lang="bg-BG" sz="2000" dirty="0" smtClean="0"/>
              <a:t>о 31.08.2025г.</a:t>
            </a:r>
            <a:br>
              <a:rPr lang="bg-BG" sz="2000" dirty="0" smtClean="0"/>
            </a:br>
            <a:r>
              <a:rPr lang="bg-BG" sz="2000" dirty="0"/>
              <a:t>ДАТА:ОУ”Христо</a:t>
            </a:r>
            <a:r>
              <a:rPr lang="bg-BG" sz="2000" dirty="0">
                <a:solidFill>
                  <a:srgbClr val="7030A0"/>
                </a:solidFill>
              </a:rPr>
              <a:t> </a:t>
            </a:r>
            <a:r>
              <a:rPr lang="bg-BG" sz="2000" dirty="0"/>
              <a:t>Ботев”с.Рупци общ.Червен бряг </a:t>
            </a:r>
            <a:br>
              <a:rPr lang="bg-BG" sz="2000" dirty="0"/>
            </a:br>
            <a:r>
              <a:rPr lang="bg-BG" sz="2000" dirty="0"/>
              <a:t>от </a:t>
            </a:r>
            <a:r>
              <a:rPr lang="bg-BG" sz="2000" dirty="0" smtClean="0"/>
              <a:t>01.09.2025година продължава</a:t>
            </a:r>
            <a:r>
              <a:rPr lang="bg-BG" sz="2000" dirty="0"/>
              <a:t/>
            </a:r>
            <a:br>
              <a:rPr lang="bg-BG" sz="2000" dirty="0"/>
            </a:br>
            <a:r>
              <a:rPr lang="bg-BG" sz="2000" dirty="0" smtClean="0"/>
              <a:t/>
            </a:r>
            <a:br>
              <a:rPr lang="bg-BG" sz="2000" dirty="0" smtClean="0"/>
            </a:br>
            <a:r>
              <a:rPr lang="bg-BG" sz="2000" dirty="0" smtClean="0"/>
              <a:t/>
            </a:r>
            <a:br>
              <a:rPr lang="bg-BG" sz="2000" dirty="0" smtClean="0"/>
            </a:b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  <a:t>ИМЕ И АДРЕС НА МЕСТОРАБОТАТА:</a:t>
            </a:r>
            <a:b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  <a:t>СУ“Христо Ботев“с.Рупци общ.Червен бряг</a:t>
            </a:r>
            <a:r>
              <a:rPr lang="en-US" sz="2000" dirty="0" smtClean="0">
                <a:solidFill>
                  <a:srgbClr val="7030A0"/>
                </a:solidFill>
              </a:rPr>
              <a:t/>
            </a:r>
            <a:br>
              <a:rPr lang="en-US" sz="2000" dirty="0" smtClean="0">
                <a:solidFill>
                  <a:srgbClr val="7030A0"/>
                </a:solidFill>
              </a:rPr>
            </a:b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  <a:t>ЗАЕМАНА ДЛЪЖНОСТ:</a:t>
            </a:r>
            <a:r>
              <a:rPr lang="bg-BG" sz="2000" dirty="0" smtClean="0"/>
              <a:t>старши учител</a:t>
            </a:r>
            <a:br>
              <a:rPr lang="bg-BG" sz="2000" dirty="0" smtClean="0"/>
            </a:b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  <a:t>ИМЕ ПРОФЕСИЯ:</a:t>
            </a:r>
            <a:r>
              <a:rPr lang="bg-BG" sz="2000" dirty="0" smtClean="0"/>
              <a:t>учител</a:t>
            </a:r>
            <a:br>
              <a:rPr lang="bg-BG" sz="2000" dirty="0" smtClean="0"/>
            </a:b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  <a:t>ОСНОВНИ ДЕЙНОСТИ   И ОТГОВОРНОСТИ:</a:t>
            </a:r>
            <a:r>
              <a:rPr lang="bg-BG" sz="2000" dirty="0" smtClean="0"/>
              <a:t>провеждане на обучение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  <a:t>ВИД НА ДЕЙНОСТТА :</a:t>
            </a:r>
            <a:r>
              <a:rPr lang="bg-BG" sz="2000" dirty="0" smtClean="0"/>
              <a:t>ОБРАЗОВАНИЕ</a:t>
            </a:r>
            <a:br>
              <a:rPr lang="bg-BG" sz="2000" dirty="0" smtClean="0"/>
            </a:b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  <a:t>ОБРАЗОВАНИЕ И  ПРИДОБИТА СПЕЦИАЛНОСТ:</a:t>
            </a:r>
            <a:r>
              <a:rPr lang="en-US" sz="2000" dirty="0" smtClean="0">
                <a:solidFill>
                  <a:srgbClr val="7030A0"/>
                </a:solidFill>
              </a:rPr>
              <a:t/>
            </a:r>
            <a:br>
              <a:rPr lang="en-US" sz="2000" dirty="0" smtClean="0">
                <a:solidFill>
                  <a:srgbClr val="7030A0"/>
                </a:solidFill>
              </a:rPr>
            </a:br>
            <a:r>
              <a:rPr lang="bg-BG" sz="2000" dirty="0" smtClean="0"/>
              <a:t>учител по </a:t>
            </a:r>
            <a:r>
              <a:rPr lang="bg-BG" sz="2000" dirty="0" smtClean="0"/>
              <a:t>биология,учител по химия</a:t>
            </a:r>
            <a:r>
              <a:rPr lang="bg-BG" sz="2000" dirty="0" smtClean="0">
                <a:solidFill>
                  <a:srgbClr val="7030A0"/>
                </a:solidFill>
              </a:rPr>
              <a:t/>
            </a:r>
            <a:br>
              <a:rPr lang="bg-BG" sz="2000" dirty="0" smtClean="0">
                <a:solidFill>
                  <a:srgbClr val="7030A0"/>
                </a:solidFill>
              </a:rPr>
            </a:b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</a:rPr>
              <a:t>ИМЕ НА ОБУЧАВАЩАТА ИНСТИТУЦИЯ:</a:t>
            </a:r>
            <a:r>
              <a:rPr lang="en-US" sz="2000" dirty="0" smtClean="0">
                <a:solidFill>
                  <a:srgbClr val="7030A0"/>
                </a:solidFill>
              </a:rPr>
              <a:t/>
            </a:r>
            <a:br>
              <a:rPr lang="en-US" sz="2000" dirty="0" smtClean="0">
                <a:solidFill>
                  <a:srgbClr val="7030A0"/>
                </a:solidFill>
              </a:rPr>
            </a:br>
            <a:r>
              <a:rPr lang="bg-BG" sz="2000" dirty="0" smtClean="0"/>
              <a:t>ПУ”Паисий </a:t>
            </a:r>
            <a:r>
              <a:rPr lang="bg-BG" sz="2000" dirty="0" smtClean="0"/>
              <a:t>Хиляндарски”гр.Пловдив</a:t>
            </a:r>
            <a:r>
              <a:rPr lang="bg-BG" sz="2000" dirty="0" smtClean="0"/>
              <a:t/>
            </a:r>
            <a:br>
              <a:rPr lang="bg-BG" sz="2000" dirty="0" smtClean="0"/>
            </a:br>
            <a:endParaRPr lang="bg-BG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424901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29521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77123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22197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4660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99286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7452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12368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9201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9118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Основно училище “</a:t>
            </a:r>
            <a:r>
              <a:rPr lang="bg-BG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sym typeface="Wingdings" pitchFamily="2" charset="2"/>
              </a:rPr>
              <a:t>Христо Ботев</a:t>
            </a:r>
            <a:r>
              <a:rPr lang="bg-BG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”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bg-BG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с.Рупци, обл.Плевен</a:t>
            </a:r>
            <a:br>
              <a:rPr lang="bg-BG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IMG_603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165" y="2026069"/>
            <a:ext cx="5041669" cy="367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50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73930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ПРОЕКТИ-ЦОИДУЕМ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57508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И още........</a:t>
            </a:r>
            <a:endParaRPr lang="bg-BG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900618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bg-BG" sz="2400" b="1" dirty="0" smtClean="0">
                <a:solidFill>
                  <a:schemeClr val="accent3">
                    <a:lumMod val="50000"/>
                  </a:schemeClr>
                </a:solidFill>
              </a:rPr>
              <a:t>Материална база и учебно-технически средства: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400" dirty="0" smtClean="0"/>
              <a:t>Технически средства за обучение- мултимедиен проектор;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400" dirty="0" smtClean="0"/>
              <a:t>Нагледни средства-неоходими материали и пособия за ЛУ по природни науки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400" dirty="0" smtClean="0"/>
              <a:t>Дидактически материали ;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400" smtClean="0"/>
              <a:t>Справочна и методическа литература</a:t>
            </a:r>
          </a:p>
          <a:p>
            <a:endParaRPr lang="bg-BG" sz="2400" dirty="0"/>
          </a:p>
        </p:txBody>
      </p:sp>
      <p:pic>
        <p:nvPicPr>
          <p:cNvPr id="7" name="Картина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714488"/>
            <a:ext cx="354329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dirty="0" smtClean="0">
                <a:solidFill>
                  <a:schemeClr val="bg2">
                    <a:lumMod val="10000"/>
                  </a:schemeClr>
                </a:solidFill>
              </a:rPr>
              <a:t>8.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</a:rPr>
              <a:t>САМО</a:t>
            </a:r>
            <a:r>
              <a:rPr lang="bg-BG" sz="2800" b="1" dirty="0" smtClean="0">
                <a:solidFill>
                  <a:schemeClr val="bg2">
                    <a:lumMod val="10000"/>
                  </a:schemeClr>
                </a:solidFill>
              </a:rPr>
              <a:t>ОЦЕНКА</a:t>
            </a:r>
            <a:endParaRPr lang="bg-BG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bg-BG" sz="2400" dirty="0" smtClean="0"/>
              <a:t>Най-силната ми страна като учител е,че обичам работата си и съм удовлетворена когато  я върша.</a:t>
            </a:r>
          </a:p>
          <a:p>
            <a:pPr>
              <a:buFont typeface="Wingdings" pitchFamily="2" charset="2"/>
              <a:buChar char="v"/>
            </a:pPr>
            <a:r>
              <a:rPr lang="bg-BG" sz="2400" dirty="0" smtClean="0"/>
              <a:t>Бързо се адаптирам и добре работя в </a:t>
            </a:r>
            <a:r>
              <a:rPr lang="bg-BG" sz="2400" smtClean="0"/>
              <a:t>екип.</a:t>
            </a:r>
            <a:endParaRPr lang="bg-BG" sz="2400" dirty="0" smtClean="0"/>
          </a:p>
          <a:p>
            <a:pPr>
              <a:buFont typeface="Wingdings" pitchFamily="2" charset="2"/>
              <a:buChar char="v"/>
            </a:pPr>
            <a:r>
              <a:rPr lang="bg-BG" sz="2400" dirty="0" smtClean="0"/>
              <a:t>Отговорност,коректност и организираност.</a:t>
            </a:r>
          </a:p>
          <a:p>
            <a:endParaRPr lang="bg-BG" sz="2400" dirty="0"/>
          </a:p>
        </p:txBody>
      </p:sp>
      <p:pic>
        <p:nvPicPr>
          <p:cNvPr id="7" name="Картина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853531"/>
            <a:ext cx="40386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8.Самооценка</a:t>
            </a:r>
            <a:endParaRPr lang="bg-BG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65760" indent="-283464" algn="ctr">
              <a:buNone/>
              <a:defRPr/>
            </a:pPr>
            <a:r>
              <a:rPr lang="bg-BG" sz="2400" b="1" u="sng" dirty="0" smtClean="0">
                <a:solidFill>
                  <a:schemeClr val="bg2">
                    <a:lumMod val="10000"/>
                  </a:schemeClr>
                </a:solidFill>
              </a:rPr>
              <a:t>Силни страни:</a:t>
            </a:r>
          </a:p>
          <a:p>
            <a:pPr marL="365760" indent="-283464">
              <a:buFont typeface="Wingdings" pitchFamily="2" charset="2"/>
              <a:buChar char="v"/>
              <a:defRPr/>
            </a:pPr>
            <a:r>
              <a:rPr lang="bg-BG" sz="2400" dirty="0" smtClean="0"/>
              <a:t>Последователност </a:t>
            </a:r>
          </a:p>
          <a:p>
            <a:pPr marL="365760" indent="-283464">
              <a:buFont typeface="Wingdings" pitchFamily="2" charset="2"/>
              <a:buChar char="v"/>
              <a:defRPr/>
            </a:pPr>
            <a:r>
              <a:rPr lang="bg-BG" sz="2400" dirty="0" smtClean="0"/>
              <a:t>Организираност</a:t>
            </a:r>
          </a:p>
          <a:p>
            <a:pPr marL="365760" indent="-283464">
              <a:buFont typeface="Wingdings" pitchFamily="2" charset="2"/>
              <a:buChar char="v"/>
              <a:defRPr/>
            </a:pPr>
            <a:r>
              <a:rPr lang="bg-BG" sz="2400" dirty="0" smtClean="0"/>
              <a:t>Коректност</a:t>
            </a:r>
          </a:p>
          <a:p>
            <a:pPr marL="365760" indent="-283464">
              <a:buFont typeface="Wingdings" pitchFamily="2" charset="2"/>
              <a:buChar char="v"/>
              <a:defRPr/>
            </a:pPr>
            <a:r>
              <a:rPr lang="bg-BG" sz="2400" dirty="0" smtClean="0"/>
              <a:t>Умения да мотивирам</a:t>
            </a:r>
          </a:p>
          <a:p>
            <a:endParaRPr lang="bg-BG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65760" indent="-283464" algn="ctr">
              <a:buNone/>
              <a:defRPr/>
            </a:pPr>
            <a:r>
              <a:rPr 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bg-BG" sz="2400" b="1" u="sng" dirty="0" smtClean="0">
                <a:solidFill>
                  <a:schemeClr val="bg2">
                    <a:lumMod val="10000"/>
                  </a:schemeClr>
                </a:solidFill>
              </a:rPr>
              <a:t>Слаби страни:</a:t>
            </a:r>
          </a:p>
          <a:p>
            <a:pPr marL="365760" indent="-283464">
              <a:buFont typeface="Wingdings" pitchFamily="2" charset="2"/>
              <a:buChar char="v"/>
              <a:defRPr/>
            </a:pPr>
            <a:r>
              <a:rPr lang="bg-BG" sz="2400" dirty="0" smtClean="0"/>
              <a:t>Прекалена принципност;</a:t>
            </a:r>
          </a:p>
          <a:p>
            <a:pPr marL="365760" indent="-283464">
              <a:buFont typeface="Wingdings" pitchFamily="2" charset="2"/>
              <a:buChar char="v"/>
              <a:defRPr/>
            </a:pPr>
            <a:r>
              <a:rPr lang="bg-BG" sz="2400" dirty="0" smtClean="0"/>
              <a:t>Недоверчивост;</a:t>
            </a:r>
            <a:endParaRPr lang="en-US" sz="2400" dirty="0" smtClean="0"/>
          </a:p>
          <a:p>
            <a:pPr marL="365760" indent="-283464">
              <a:buNone/>
              <a:defRPr/>
            </a:pPr>
            <a:endParaRPr lang="bg-BG" sz="2000" dirty="0"/>
          </a:p>
        </p:txBody>
      </p:sp>
      <p:pic>
        <p:nvPicPr>
          <p:cNvPr id="7" name="Картина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928934"/>
            <a:ext cx="307183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 smtClean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/>
          </a:p>
        </p:txBody>
      </p:sp>
      <p:pic>
        <p:nvPicPr>
          <p:cNvPr id="5" name="Content Placeholder 4" descr="C:\Users\Admin\Desktop\12светла\IMG_0805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345" y="1500174"/>
            <a:ext cx="3304309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:\Users\Admin\Desktop\12светла\IMG_0802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2836" y="1571612"/>
            <a:ext cx="3969327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95594"/>
            <a:ext cx="6840759" cy="5130569"/>
          </a:xfrm>
        </p:spPr>
      </p:pic>
    </p:spTree>
    <p:extLst>
      <p:ext uri="{BB962C8B-B14F-4D97-AF65-F5344CB8AC3E}">
        <p14:creationId xmlns:p14="http://schemas.microsoft.com/office/powerpoint/2010/main" val="105382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31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31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r>
              <a:rPr lang="bg-BG" b="1" i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b="1" i="1" dirty="0">
                <a:solidFill>
                  <a:schemeClr val="bg2">
                    <a:lumMod val="10000"/>
                  </a:schemeClr>
                </a:solidFill>
              </a:rPr>
            </a:b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06" y="770571"/>
            <a:ext cx="7481010" cy="5610758"/>
          </a:xfrm>
        </p:spPr>
      </p:pic>
    </p:spTree>
    <p:extLst>
      <p:ext uri="{BB962C8B-B14F-4D97-AF65-F5344CB8AC3E}">
        <p14:creationId xmlns:p14="http://schemas.microsoft.com/office/powerpoint/2010/main" val="203975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95594"/>
            <a:ext cx="6840759" cy="5130569"/>
          </a:xfrm>
        </p:spPr>
      </p:pic>
    </p:spTree>
    <p:extLst>
      <p:ext uri="{BB962C8B-B14F-4D97-AF65-F5344CB8AC3E}">
        <p14:creationId xmlns:p14="http://schemas.microsoft.com/office/powerpoint/2010/main" val="175796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79570"/>
            <a:ext cx="7128791" cy="5346593"/>
          </a:xfrm>
        </p:spPr>
      </p:pic>
    </p:spTree>
    <p:extLst>
      <p:ext uri="{BB962C8B-B14F-4D97-AF65-F5344CB8AC3E}">
        <p14:creationId xmlns:p14="http://schemas.microsoft.com/office/powerpoint/2010/main" val="167159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2.Философия на преподаване</a:t>
            </a:r>
            <a:endParaRPr lang="bg-BG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114932" cy="452596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  <a:buNone/>
            </a:pPr>
            <a:r>
              <a:rPr lang="en-US" sz="2400" dirty="0" smtClean="0"/>
              <a:t> </a:t>
            </a:r>
            <a:r>
              <a:rPr lang="bg-BG" sz="2400" dirty="0" smtClean="0"/>
              <a:t>    Да бъдеш учител е призвание</a:t>
            </a:r>
            <a:r>
              <a:rPr lang="bg-BG" sz="2400" dirty="0" smtClean="0"/>
              <a:t>.</a:t>
            </a:r>
          </a:p>
          <a:p>
            <a:pPr algn="just">
              <a:lnSpc>
                <a:spcPct val="80000"/>
              </a:lnSpc>
              <a:buNone/>
            </a:pPr>
            <a:r>
              <a:rPr lang="bg-BG" sz="2400" dirty="0"/>
              <a:t> </a:t>
            </a:r>
            <a:r>
              <a:rPr lang="bg-BG" sz="2400" dirty="0" smtClean="0"/>
              <a:t>    </a:t>
            </a:r>
            <a:r>
              <a:rPr lang="bg-BG" sz="2400" dirty="0" smtClean="0"/>
              <a:t>Добрия </a:t>
            </a:r>
            <a:r>
              <a:rPr lang="bg-BG" sz="2400" dirty="0" smtClean="0"/>
              <a:t>учител не само владее учебния материал,но е обърнат с поглед напред.Трябва да обича работата си.Заедно с родителите да се работи върху развиването на индивидуалните потребности на ученика.</a:t>
            </a:r>
            <a:endParaRPr lang="en-US" sz="2400" dirty="0" smtClean="0"/>
          </a:p>
          <a:p>
            <a:pPr algn="just">
              <a:lnSpc>
                <a:spcPct val="80000"/>
              </a:lnSpc>
            </a:pPr>
            <a:endParaRPr lang="en-US" sz="2400" dirty="0" smtClean="0"/>
          </a:p>
          <a:p>
            <a:pPr algn="just">
              <a:lnSpc>
                <a:spcPct val="80000"/>
              </a:lnSpc>
              <a:buNone/>
            </a:pPr>
            <a:endParaRPr lang="bg-BG" sz="2400" dirty="0" smtClean="0"/>
          </a:p>
          <a:p>
            <a:pPr>
              <a:buNone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За да бъдеш добър преподавател,необходимо е да обичаш това,което преподаваш,и тези,на които преподаваш.</a:t>
            </a:r>
          </a:p>
          <a:p>
            <a:pPr>
              <a:buNone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В.О.Ключевски</a:t>
            </a:r>
            <a:endParaRPr lang="bg-BG" sz="2400" dirty="0"/>
          </a:p>
        </p:txBody>
      </p:sp>
      <p:pic>
        <p:nvPicPr>
          <p:cNvPr id="5" name="Content Placeholder 4" descr="15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428736"/>
            <a:ext cx="292895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92309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</a:br>
            <a:endParaRPr lang="bg-BG" sz="2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60" y="867446"/>
            <a:ext cx="7011623" cy="5258717"/>
          </a:xfrm>
        </p:spPr>
      </p:pic>
    </p:spTree>
    <p:extLst>
      <p:ext uri="{BB962C8B-B14F-4D97-AF65-F5344CB8AC3E}">
        <p14:creationId xmlns:p14="http://schemas.microsoft.com/office/powerpoint/2010/main" val="310338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endParaRPr lang="bg-BG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54870"/>
            <a:ext cx="7560839" cy="5670629"/>
          </a:xfrm>
        </p:spPr>
      </p:pic>
    </p:spTree>
    <p:extLst>
      <p:ext uri="{BB962C8B-B14F-4D97-AF65-F5344CB8AC3E}">
        <p14:creationId xmlns:p14="http://schemas.microsoft.com/office/powerpoint/2010/main" val="128653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endParaRPr lang="bg-BG" sz="28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91678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endParaRPr lang="bg-BG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39879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endParaRPr lang="bg-BG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00850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endParaRPr lang="bg-BG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38893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3258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endParaRPr lang="bg-BG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60642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14834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2.Философия на преподаване</a:t>
            </a:r>
            <a:endParaRPr lang="bg-BG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472122" cy="452596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bg-BG" sz="2400" dirty="0" smtClean="0"/>
              <a:t>Използвам в работата си методи на развиващо обучение, които правят ученика активен участник в урока и повишават интереса му;</a:t>
            </a:r>
          </a:p>
          <a:p>
            <a:pPr algn="just">
              <a:buFont typeface="Wingdings" pitchFamily="2" charset="2"/>
              <a:buChar char="v"/>
            </a:pPr>
            <a:r>
              <a:rPr lang="bg-BG" sz="2400" dirty="0" smtClean="0"/>
              <a:t>Да подготвя ученици с трайни знания, широк кръгозор и умение </a:t>
            </a:r>
            <a:r>
              <a:rPr lang="bg-BG" sz="2400" dirty="0" smtClean="0"/>
              <a:t>да се самоусъвършенстват </a:t>
            </a:r>
            <a:r>
              <a:rPr lang="bg-BG" sz="2400" dirty="0" smtClean="0"/>
              <a:t>непрекъснато; </a:t>
            </a:r>
          </a:p>
          <a:p>
            <a:pPr algn="just">
              <a:buFont typeface="Wingdings" pitchFamily="2" charset="2"/>
              <a:buChar char="v"/>
            </a:pPr>
            <a:r>
              <a:rPr lang="bg-BG" sz="2400" dirty="0" smtClean="0"/>
              <a:t>Да вярват повече в способностите си и да се гордеят с постиженията си;</a:t>
            </a:r>
          </a:p>
          <a:p>
            <a:pPr algn="just">
              <a:buFont typeface="Wingdings" pitchFamily="2" charset="2"/>
              <a:buChar char="v"/>
            </a:pPr>
            <a:r>
              <a:rPr lang="bg-BG" sz="2400" dirty="0" smtClean="0"/>
              <a:t>Всеки един ученик е индивидуална и неповторима личност;</a:t>
            </a:r>
          </a:p>
          <a:p>
            <a:endParaRPr lang="bg-BG" sz="2400" dirty="0" smtClean="0"/>
          </a:p>
          <a:p>
            <a:endParaRPr lang="bg-BG" sz="2400" dirty="0"/>
          </a:p>
        </p:txBody>
      </p:sp>
      <p:pic>
        <p:nvPicPr>
          <p:cNvPr id="7" name="Картина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20355716">
            <a:off x="6258594" y="2011445"/>
            <a:ext cx="2517341" cy="2564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endParaRPr lang="bg-BG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11599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28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endParaRPr lang="bg-BG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14747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b="1" i="1" dirty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en-US" sz="3200" b="1" i="1" dirty="0">
                <a:solidFill>
                  <a:schemeClr val="bg2">
                    <a:lumMod val="10000"/>
                  </a:schemeClr>
                </a:solidFill>
              </a:rPr>
              <a:t>ПРИЛОЖЕНИЕ</a:t>
            </a:r>
            <a:endParaRPr lang="bg-BG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20430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b="1" i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контакти:</a:t>
            </a:r>
            <a:endParaRPr lang="bg-BG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bg-BG" altLang="bg-BG" sz="2400" b="1" i="1" dirty="0" smtClean="0">
                <a:solidFill>
                  <a:schemeClr val="accent3">
                    <a:lumMod val="50000"/>
                  </a:schemeClr>
                </a:solidFill>
              </a:rPr>
              <a:t>ИМЕ:</a:t>
            </a:r>
            <a:r>
              <a:rPr lang="bg-BG" altLang="bg-BG" sz="2400" b="1" i="1" dirty="0" smtClean="0">
                <a:solidFill>
                  <a:schemeClr val="bg2">
                    <a:lumMod val="10000"/>
                  </a:schemeClr>
                </a:solidFill>
              </a:rPr>
              <a:t>Светла Христова Петрешковска –</a:t>
            </a:r>
          </a:p>
          <a:p>
            <a:pPr>
              <a:buNone/>
            </a:pPr>
            <a:r>
              <a:rPr lang="bg-BG" altLang="bg-BG" sz="2400" b="1" i="1" dirty="0" smtClean="0">
                <a:solidFill>
                  <a:schemeClr val="bg2">
                    <a:lumMod val="10000"/>
                  </a:schemeClr>
                </a:solidFill>
              </a:rPr>
              <a:t>ст. учител в ОУ”Христо Ботев”</a:t>
            </a:r>
            <a:r>
              <a:rPr lang="en-US" altLang="bg-BG" sz="2400" b="1" i="1" dirty="0" smtClean="0"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bg-BG" altLang="bg-BG" sz="24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bg-BG" altLang="bg-BG" sz="2400" b="1" i="1" dirty="0">
                <a:solidFill>
                  <a:schemeClr val="bg2">
                    <a:lumMod val="10000"/>
                  </a:schemeClr>
                </a:solidFill>
              </a:rPr>
              <a:t>с</a:t>
            </a:r>
            <a:r>
              <a:rPr lang="bg-BG" altLang="bg-BG" sz="2400" b="1" i="1" dirty="0" smtClean="0">
                <a:solidFill>
                  <a:schemeClr val="bg2">
                    <a:lumMod val="10000"/>
                  </a:schemeClr>
                </a:solidFill>
              </a:rPr>
              <a:t>.Глава, обл. Плевен</a:t>
            </a:r>
            <a:endParaRPr lang="en-US" altLang="bg-BG" sz="2400" b="1" i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endParaRPr lang="bg-BG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r>
              <a:rPr lang="bg-BG" sz="2400" b="1" dirty="0" smtClean="0">
                <a:solidFill>
                  <a:schemeClr val="accent3">
                    <a:lumMod val="50000"/>
                  </a:schemeClr>
                </a:solidFill>
              </a:rPr>
              <a:t>АДРЕС:</a:t>
            </a:r>
            <a:r>
              <a:rPr lang="bg-BG" sz="2400" dirty="0" smtClean="0"/>
              <a:t>гр.Койнаре общ.Червен бряг обл.Плевен  ул.”Витоша”№14</a:t>
            </a:r>
          </a:p>
          <a:p>
            <a:pPr>
              <a:buNone/>
            </a:pPr>
            <a:endParaRPr lang="bg-BG" sz="2400" dirty="0" smtClean="0"/>
          </a:p>
          <a:p>
            <a:pPr>
              <a:buNone/>
            </a:pPr>
            <a:r>
              <a:rPr lang="en-US" altLang="bg-BG" sz="2400" b="1" dirty="0" smtClean="0">
                <a:solidFill>
                  <a:schemeClr val="accent3">
                    <a:lumMod val="50000"/>
                  </a:schemeClr>
                </a:solidFill>
              </a:rPr>
              <a:t>E-mail</a:t>
            </a:r>
            <a:r>
              <a:rPr lang="bg-BG" altLang="bg-BG" sz="2400" b="1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  <a:r>
              <a:rPr lang="en-US" altLang="bg-BG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bg-BG" sz="2400" b="1" i="1" dirty="0" smtClean="0">
                <a:solidFill>
                  <a:schemeClr val="bg2">
                    <a:lumMod val="10000"/>
                  </a:schemeClr>
                </a:solidFill>
              </a:rPr>
              <a:t>svetla_petreshkovska@abv.bg</a:t>
            </a:r>
            <a:endParaRPr lang="bg-BG" altLang="bg-BG" sz="2400" b="1" i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endParaRPr lang="bg-BG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r>
              <a:rPr lang="bg-BG" sz="2400" b="1" dirty="0" smtClean="0">
                <a:solidFill>
                  <a:schemeClr val="accent3">
                    <a:lumMod val="50000"/>
                  </a:schemeClr>
                </a:solidFill>
              </a:rPr>
              <a:t>ТЕЛЕФОН</a:t>
            </a:r>
            <a:r>
              <a:rPr lang="bg-BG" sz="2800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  <a:r>
              <a:rPr lang="bg-BG" sz="2800" dirty="0" smtClean="0"/>
              <a:t>0888740393</a:t>
            </a:r>
          </a:p>
          <a:p>
            <a:pPr>
              <a:buNone/>
            </a:pPr>
            <a:endParaRPr lang="bg-BG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</a:rPr>
              <a:t>БЛАГОДАРЯ ВИ !</a:t>
            </a:r>
            <a:endParaRPr lang="bg-BG" sz="2800" dirty="0"/>
          </a:p>
        </p:txBody>
      </p:sp>
      <p:pic>
        <p:nvPicPr>
          <p:cNvPr id="7" name="Картина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38312" y="1953419"/>
            <a:ext cx="566737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Картина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6971">
            <a:off x="7451725" y="5183188"/>
            <a:ext cx="1036638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2.Философия на преподаване</a:t>
            </a:r>
            <a:endParaRPr lang="bg-BG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bg-BG" sz="2400" dirty="0" smtClean="0"/>
              <a:t>Няма как човек, който не е </a:t>
            </a:r>
          </a:p>
          <a:p>
            <a:pPr algn="just">
              <a:lnSpc>
                <a:spcPct val="100000"/>
              </a:lnSpc>
              <a:buNone/>
            </a:pPr>
            <a:r>
              <a:rPr lang="bg-BG" sz="2400" dirty="0" smtClean="0"/>
              <a:t>съгласен да учи цял живот, да бъде добър учител. 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bg-BG" sz="2400" dirty="0" smtClean="0"/>
              <a:t>Добрият учител преподава</a:t>
            </a:r>
            <a:r>
              <a:rPr lang="en-US" sz="2400" dirty="0" smtClean="0"/>
              <a:t> </a:t>
            </a:r>
            <a:r>
              <a:rPr lang="bg-BG" sz="2400" dirty="0" smtClean="0"/>
              <a:t>качествено,</a:t>
            </a:r>
            <a:endParaRPr lang="en-US" sz="2400" dirty="0" smtClean="0"/>
          </a:p>
          <a:p>
            <a:pPr algn="just">
              <a:lnSpc>
                <a:spcPct val="100000"/>
              </a:lnSpc>
              <a:buNone/>
            </a:pPr>
            <a:r>
              <a:rPr lang="bg-BG" sz="2400" dirty="0" smtClean="0"/>
              <a:t>на достъпен и разбираем език,усъвършенства постоянно знанията и опита си,приема съвети,приема и критика.</a:t>
            </a:r>
          </a:p>
          <a:p>
            <a:pPr algn="just">
              <a:buFont typeface="Wingdings" pitchFamily="2" charset="2"/>
              <a:buChar char="v"/>
            </a:pPr>
            <a:r>
              <a:rPr lang="bg-BG" sz="2400" dirty="0" smtClean="0"/>
              <a:t>Преподаването за мен е призвание и мисия.</a:t>
            </a:r>
          </a:p>
          <a:p>
            <a:pPr algn="r">
              <a:lnSpc>
                <a:spcPct val="80000"/>
              </a:lnSpc>
              <a:buNone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Знанието само по себе си е сила.</a:t>
            </a:r>
          </a:p>
          <a:p>
            <a:pPr algn="r">
              <a:lnSpc>
                <a:spcPct val="80000"/>
              </a:lnSpc>
              <a:buNone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Френсис Бейкън</a:t>
            </a:r>
          </a:p>
          <a:p>
            <a:pPr algn="r">
              <a:lnSpc>
                <a:spcPct val="80000"/>
              </a:lnSpc>
              <a:buNone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Никой друг не можеш да научиш,можеш само да му помогнеш да намери знанието в себе си.</a:t>
            </a:r>
          </a:p>
          <a:p>
            <a:pPr algn="r">
              <a:lnSpc>
                <a:spcPct val="80000"/>
              </a:lnSpc>
              <a:buNone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Галилео Галилей</a:t>
            </a:r>
            <a:endParaRPr lang="en-US" sz="24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i="1" dirty="0" smtClean="0">
                <a:solidFill>
                  <a:schemeClr val="bg2">
                    <a:lumMod val="10000"/>
                  </a:schemeClr>
                </a:solidFill>
              </a:rPr>
              <a:t>2.Философия на преподаване</a:t>
            </a:r>
            <a:endParaRPr lang="bg-BG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900618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Знанието е съкровище,което ще последва своя собственик навсякъде</a:t>
            </a: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i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Кажи ми - и аз ще забравя!</a:t>
            </a:r>
          </a:p>
          <a:p>
            <a:pPr>
              <a:buNone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Покажи ми – и аз ще запомня!</a:t>
            </a:r>
          </a:p>
          <a:p>
            <a:pPr>
              <a:buNone/>
            </a:pP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Дай ми възможност да го направя сам - и ще го науча</a:t>
            </a: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</a:rPr>
              <a:t>!</a:t>
            </a:r>
            <a:endParaRPr lang="bg-BG" sz="24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bg-BG" sz="2400" b="1" i="1" dirty="0" smtClean="0">
                <a:solidFill>
                  <a:schemeClr val="accent3">
                    <a:lumMod val="50000"/>
                  </a:schemeClr>
                </a:solidFill>
              </a:rPr>
              <a:t>Китайски  народни </a:t>
            </a:r>
            <a:r>
              <a:rPr lang="en-US" sz="2400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bg-BG" sz="2400" b="1" i="1" dirty="0" smtClean="0">
                <a:solidFill>
                  <a:schemeClr val="accent3">
                    <a:lumMod val="50000"/>
                  </a:schemeClr>
                </a:solidFill>
              </a:rPr>
              <a:t>мъдрости</a:t>
            </a:r>
            <a:endParaRPr lang="bg-BG" sz="2400" b="1" i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bg-BG" sz="2400" dirty="0"/>
          </a:p>
        </p:txBody>
      </p:sp>
      <p:pic>
        <p:nvPicPr>
          <p:cNvPr id="7" name="Картина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43563" y="1857365"/>
            <a:ext cx="3043237" cy="323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Картина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" y="5652364"/>
            <a:ext cx="2441575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Картина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865" y="5652364"/>
            <a:ext cx="2441575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Картина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440" y="5652364"/>
            <a:ext cx="2441575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1884</Words>
  <Application>Microsoft Office PowerPoint</Application>
  <PresentationFormat>On-screen Show (4:3)</PresentationFormat>
  <Paragraphs>288</Paragraphs>
  <Slides>74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0" baseType="lpstr">
      <vt:lpstr>Arial</vt:lpstr>
      <vt:lpstr>Calibri</vt:lpstr>
      <vt:lpstr>Tahoma</vt:lpstr>
      <vt:lpstr>Times New Roman</vt:lpstr>
      <vt:lpstr>Wingdings</vt:lpstr>
      <vt:lpstr>Office тема</vt:lpstr>
      <vt:lpstr>ПОРТФОЛИО</vt:lpstr>
      <vt:lpstr>ВИДОВЕ   РАЗДЕЛИ  НА ПОРТФОЛИОТО</vt:lpstr>
      <vt:lpstr>1. Резюме </vt:lpstr>
      <vt:lpstr>ТРУДОВ СТАЖ ДАТА:ОУ”Христо Ботев”с.Рупци общ.Червен бряг  от 10.1995година до 03.09.2020г.  ДАТА:СУ“Христо Смирненски“гр.Койнаре- от 04.09.2020г. до 25.03.2022г. ДАТА:ОУ“Христо Ботев“с.Глава  от 11.09.2023г. до 31.08.2025г. ДАТА:ОУ”Христо Ботев”с.Рупци общ.Червен бряг  от 01.09.2025година продължава   ИМЕ И АДРЕС НА МЕСТОРАБОТАТА: СУ“Христо Ботев“с.Рупци общ.Червен бряг ЗАЕМАНА ДЛЪЖНОСТ:старши учител ИМЕ ПРОФЕСИЯ:учител ОСНОВНИ ДЕЙНОСТИ   И ОТГОВОРНОСТИ:провеждане на обучение ВИД НА ДЕЙНОСТТА :ОБРАЗОВАНИЕ ОБРАЗОВАНИЕ И  ПРИДОБИТА СПЕЦИАЛНОСТ: учител по биология,учител по химия ИМЕ НА ОБУЧАВАЩАТА ИНСТИТУЦИЯ: ПУ”Паисий Хиляндарски”гр.Пловдив </vt:lpstr>
      <vt:lpstr>Основно училище “Христо Ботев” с.Рупци, обл.Плевен </vt:lpstr>
      <vt:lpstr>2.Философия на преподаване</vt:lpstr>
      <vt:lpstr>2.Философия на преподаване</vt:lpstr>
      <vt:lpstr>2.Философия на преподаване</vt:lpstr>
      <vt:lpstr>2.Философия на преподаване</vt:lpstr>
      <vt:lpstr>2.Философия на преподаване</vt:lpstr>
      <vt:lpstr>ПОЛОЖИТЕЛНИ СТРАНИ ОТ ОБУЧЕНИЕТО</vt:lpstr>
      <vt:lpstr>ПОЛОЖИТЕЛНИ СТРАНИ ОТ ОБУЧЕНИЕТО</vt:lpstr>
      <vt:lpstr>ПОЛОЖИТЕЛНИ СТРАНИ- практическа дейност </vt:lpstr>
      <vt:lpstr>ПОЛОЖИТЕЛНИ СТРАНИ- </vt:lpstr>
      <vt:lpstr> ИЗВЪН КЛАСНАТА СТАЯ- практическа дейност/решаване на проблеми в неопределена и динамична среда/ </vt:lpstr>
      <vt:lpstr>МУЗЕЙ В УЧИЛИЩЕТО- създаден 1930г.,съдържа 51 екземпляра от фауната на България</vt:lpstr>
      <vt:lpstr>3. ОТГОВОРНОСТИ НА УЧИТЕЛЯ</vt:lpstr>
      <vt:lpstr>3. ОТГОВОРНОСТИ НА УЧИТЕЛЯ</vt:lpstr>
      <vt:lpstr>3. ОТГОВОРНОСТИ НА УЧИТЕЛЯ</vt:lpstr>
      <vt:lpstr>4. Методи на преподаване</vt:lpstr>
      <vt:lpstr>4. Методи на преподаване</vt:lpstr>
      <vt:lpstr>4. Методи на преподаване</vt:lpstr>
      <vt:lpstr>ОТ УЧЕНИКА СЕ ОЧАКВА</vt:lpstr>
      <vt:lpstr>5. ОБРАТНА ВРЪЗКА </vt:lpstr>
      <vt:lpstr>5. ОБРАТНА ВРЪЗКА </vt:lpstr>
      <vt:lpstr>5. ОБРАТНА ВРЪЗКА </vt:lpstr>
      <vt:lpstr>5. ОБРАТНА ВРЪЗКА </vt:lpstr>
      <vt:lpstr>  6.Друга информация ПОВИШАВАНЕ НА КВАЛИФИКАЦИЯТА:  </vt:lpstr>
      <vt:lpstr>  6.Друга информация ПОВИШАВАНЕ НА КВАЛИФИКАЦИЯТА:  </vt:lpstr>
      <vt:lpstr> ПОВИШАВАНЕ НА КВАЛИФИКАЦИЯТА: </vt:lpstr>
      <vt:lpstr>ПОВИШАВАНЕ НА КВАЛИФИКАЦИЯТА: </vt:lpstr>
      <vt:lpstr> ПОВИШАВАНЕ НА КВАЛИФИКАЦИЯТА: </vt:lpstr>
      <vt:lpstr>ПОВИШАВАНЕ НА КВАЛИФИКАЦИЯТА: </vt:lpstr>
      <vt:lpstr>7.Бъдещи планове/цели/ </vt:lpstr>
      <vt:lpstr>УЧАСТИЕ В ОБЛАСТНА КВАЛИФИКАЦИОННА ДЕЙНОСТ НА 20.06.2018г.</vt:lpstr>
      <vt:lpstr>Извънкласна дейност-участие в конкурси</vt:lpstr>
      <vt:lpstr>Грамоти</vt:lpstr>
      <vt:lpstr>PowerPoint Presentation</vt:lpstr>
      <vt:lpstr>ПРОЕКТИ-ЦОИДУЕМ</vt:lpstr>
      <vt:lpstr>ПРОЕКТИ-ЦОИДУЕМ</vt:lpstr>
      <vt:lpstr>ПРОЕКТИ-ЦОИДУЕМ</vt:lpstr>
      <vt:lpstr>ПРОЕКТИ-ЦОИДУЕМ</vt:lpstr>
      <vt:lpstr>ПРОЕКТИ-ЦОИДУЕМ</vt:lpstr>
      <vt:lpstr>ПРОЕКТИ-ЦОИДУЕМ</vt:lpstr>
      <vt:lpstr>ПРОЕКТИ-ЦОИДУЕМ</vt:lpstr>
      <vt:lpstr>ПРОЕКТИ-ЦОИДУЕМ</vt:lpstr>
      <vt:lpstr>ПРОЕКТИ-ЦОИДУЕМ</vt:lpstr>
      <vt:lpstr>ПРОЕКТИ-ЦОИДУЕМ</vt:lpstr>
      <vt:lpstr>ПРОЕКТИ-ЦОИДУЕМ</vt:lpstr>
      <vt:lpstr>ПРОЕКТИ-ЦОИДУЕМ</vt:lpstr>
      <vt:lpstr>ПРОЕКТИ-ЦОИДУЕМ</vt:lpstr>
      <vt:lpstr>И още........</vt:lpstr>
      <vt:lpstr>8.САМООЦЕНКА</vt:lpstr>
      <vt:lpstr>8.Самооценка</vt:lpstr>
      <vt:lpstr>9. ПРИЛОЖЕНИЕ </vt:lpstr>
      <vt:lpstr>9. ПРИЛОЖЕНИЕ </vt:lpstr>
      <vt:lpstr>9. ПРИЛОЖЕНИЕ </vt:lpstr>
      <vt:lpstr>9. ПРИЛОЖЕНИЕ </vt:lpstr>
      <vt:lpstr>9. ПРИЛОЖЕНИЕ </vt:lpstr>
      <vt:lpstr>9. ПРИЛОЖЕНИЕ </vt:lpstr>
      <vt:lpstr>9. ПРИЛОЖЕНИЕ </vt:lpstr>
      <vt:lpstr>9. ПРИЛОЖЕНИЕ</vt:lpstr>
      <vt:lpstr>9. ПРИЛОЖЕНИЕ</vt:lpstr>
      <vt:lpstr>9. ПРИЛОЖЕНИЕ</vt:lpstr>
      <vt:lpstr>9. ПРИЛОЖЕНИЕ</vt:lpstr>
      <vt:lpstr>9. ПРИЛОЖЕНИЕ</vt:lpstr>
      <vt:lpstr>PowerPoint Presentation</vt:lpstr>
      <vt:lpstr>9. ПРИЛОЖЕНИЕ</vt:lpstr>
      <vt:lpstr>PowerPoint Presentation</vt:lpstr>
      <vt:lpstr>9. ПРИЛОЖЕНИЕ</vt:lpstr>
      <vt:lpstr>9. ПРИЛОЖЕНИЕ</vt:lpstr>
      <vt:lpstr>9. ПРИЛОЖЕНИЕ</vt:lpstr>
      <vt:lpstr>За контакти:</vt:lpstr>
      <vt:lpstr>БЛАГОДАРЯ ВИ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136</cp:revision>
  <dcterms:created xsi:type="dcterms:W3CDTF">2018-03-21T11:31:04Z</dcterms:created>
  <dcterms:modified xsi:type="dcterms:W3CDTF">2026-07-28T09:48:58Z</dcterms:modified>
</cp:coreProperties>
</file>